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197" r:id="rId4"/>
    <p:sldMasterId id="2147485265" r:id="rId5"/>
    <p:sldMasterId id="2147485452" r:id="rId6"/>
  </p:sldMasterIdLst>
  <p:notesMasterIdLst>
    <p:notesMasterId r:id="rId13"/>
  </p:notesMasterIdLst>
  <p:handoutMasterIdLst>
    <p:handoutMasterId r:id="rId14"/>
  </p:handoutMasterIdLst>
  <p:sldIdLst>
    <p:sldId id="511" r:id="rId7"/>
    <p:sldId id="552" r:id="rId8"/>
    <p:sldId id="545" r:id="rId9"/>
    <p:sldId id="547" r:id="rId10"/>
    <p:sldId id="550" r:id="rId11"/>
    <p:sldId id="551" r:id="rId12"/>
  </p:sldIdLst>
  <p:sldSz cx="12192000" cy="6858000"/>
  <p:notesSz cx="6669088" cy="9872663"/>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521415D9-36F7-43E2-AB2F-B90AF26B5E84}">
      <p14:sectionLst xmlns:p14="http://schemas.microsoft.com/office/powerpoint/2010/main">
        <p14:section name="Title" id="{F2CED421-841B-4CA3-A0E6-6F555C90BD93}">
          <p14:sldIdLst>
            <p14:sldId id="511"/>
          </p14:sldIdLst>
        </p14:section>
        <p14:section name="Skills throughout the Lifecycle" id="{8D52F874-CAFA-4550-ADFB-98B841964B26}">
          <p14:sldIdLst>
            <p14:sldId id="552"/>
            <p14:sldId id="545"/>
            <p14:sldId id="547"/>
            <p14:sldId id="550"/>
            <p14:sldId id="55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Fitri Woodhouse" initials="AFW" lastIdx="61" clrIdx="0"/>
  <p:cmAuthor id="2" name="Helle Buchhave" initials="HB" lastIdx="5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E35"/>
    <a:srgbClr val="004F7C"/>
    <a:srgbClr val="002060"/>
    <a:srgbClr val="000615"/>
    <a:srgbClr val="69C2EF"/>
    <a:srgbClr val="6887EF"/>
    <a:srgbClr val="044C7A"/>
    <a:srgbClr val="686D58"/>
    <a:srgbClr val="999999"/>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61F6D-69E4-4E7E-A5FD-6990D54594B5}" v="1127" dt="2020-01-29T22:21:25.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66627" autoAdjust="0"/>
  </p:normalViewPr>
  <p:slideViewPr>
    <p:cSldViewPr snapToGrid="0" snapToObjects="1">
      <p:cViewPr varScale="1">
        <p:scale>
          <a:sx n="76" d="100"/>
          <a:sy n="76" d="100"/>
        </p:scale>
        <p:origin x="121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9" d="100"/>
          <a:sy n="49" d="100"/>
        </p:scale>
        <p:origin x="1796" y="-2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WB_gender\data\Economic%20opportunities\labor%20force%20participation%20(activity)\Inactive%20population%20not%20seeking%20employment%20by%20sex,%20age%20and%20main%20reason%20---%20lfsa_igar.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WB_gender\data\Economic%20opportunities\labor%20force%20participation%20(activity)\Children%20NOT%20in%20formal%20childcare%20---%20ilc_caindform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795861399357"/>
          <c:y val="2.5802931378355872E-2"/>
          <c:w val="0.86697546548044002"/>
          <c:h val="0.63110459299278099"/>
        </c:manualLayout>
      </c:layout>
      <c:lineChart>
        <c:grouping val="standard"/>
        <c:varyColors val="0"/>
        <c:ser>
          <c:idx val="0"/>
          <c:order val="0"/>
          <c:tx>
            <c:strRef>
              <c:f>Data!$F$10</c:f>
              <c:strCache>
                <c:ptCount val="1"/>
                <c:pt idx="0">
                  <c:v>Males</c:v>
                </c:pt>
              </c:strCache>
            </c:strRef>
          </c:tx>
          <c:spPr>
            <a:ln w="28575" cap="rnd">
              <a:noFill/>
              <a:round/>
            </a:ln>
            <a:effectLst/>
          </c:spPr>
          <c:marker>
            <c:symbol val="circle"/>
            <c:size val="5"/>
            <c:spPr>
              <a:solidFill>
                <a:schemeClr val="accent1"/>
              </a:solidFill>
              <a:ln w="9525">
                <a:noFill/>
              </a:ln>
              <a:effectLst/>
            </c:spPr>
          </c:marker>
          <c:dPt>
            <c:idx val="0"/>
            <c:marker>
              <c:spPr>
                <a:solidFill>
                  <a:schemeClr val="accent1"/>
                </a:solidFill>
                <a:ln w="9525">
                  <a:solidFill>
                    <a:schemeClr val="tx1"/>
                  </a:solidFill>
                </a:ln>
                <a:effectLst/>
              </c:spPr>
            </c:marker>
            <c:bubble3D val="0"/>
            <c:extLst>
              <c:ext xmlns:c16="http://schemas.microsoft.com/office/drawing/2014/chart" uri="{C3380CC4-5D6E-409C-BE32-E72D297353CC}">
                <c16:uniqueId val="{00000000-AB58-4ED5-99AE-1AF807D96BDB}"/>
              </c:ext>
            </c:extLst>
          </c:dPt>
          <c:dPt>
            <c:idx val="15"/>
            <c:marker>
              <c:symbol val="circle"/>
              <c:size val="7"/>
              <c:spPr>
                <a:solidFill>
                  <a:schemeClr val="accent1"/>
                </a:solidFill>
                <a:ln w="9525">
                  <a:solidFill>
                    <a:schemeClr val="tx1"/>
                  </a:solidFill>
                </a:ln>
                <a:effectLst/>
              </c:spPr>
            </c:marker>
            <c:bubble3D val="0"/>
            <c:extLst>
              <c:ext xmlns:c16="http://schemas.microsoft.com/office/drawing/2014/chart" uri="{C3380CC4-5D6E-409C-BE32-E72D297353CC}">
                <c16:uniqueId val="{00000001-AB58-4ED5-99AE-1AF807D96BDB}"/>
              </c:ext>
            </c:extLst>
          </c:dPt>
          <c:dLbls>
            <c:dLbl>
              <c:idx val="0"/>
              <c:layout>
                <c:manualLayout>
                  <c:x val="-2.1166666666666702E-2"/>
                  <c:y val="-6.3500000000000001E-2"/>
                </c:manualLayout>
              </c:layout>
              <c:spPr>
                <a:noFill/>
                <a:ln>
                  <a:noFill/>
                </a:ln>
                <a:effectLst/>
              </c:spPr>
              <c:txPr>
                <a:bodyPr rot="0" vert="horz"/>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58-4ED5-99AE-1AF807D96BDB}"/>
                </c:ext>
              </c:extLst>
            </c:dLbl>
            <c:dLbl>
              <c:idx val="15"/>
              <c:layout>
                <c:manualLayout>
                  <c:x val="-3.5277777777778102E-2"/>
                  <c:y val="-6.3500000000000098E-2"/>
                </c:manualLayout>
              </c:layout>
              <c:spPr>
                <a:noFill/>
                <a:ln>
                  <a:noFill/>
                </a:ln>
                <a:effectLst/>
              </c:spPr>
              <c:txPr>
                <a:bodyPr rot="0" vert="horz"/>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8-4ED5-99AE-1AF807D96B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Data!$A$11:$A$40</c:f>
              <c:strCache>
                <c:ptCount val="30"/>
                <c:pt idx="0">
                  <c:v>EU-28</c:v>
                </c:pt>
                <c:pt idx="2">
                  <c:v>Denmark</c:v>
                </c:pt>
                <c:pt idx="3">
                  <c:v>Sweden</c:v>
                </c:pt>
                <c:pt idx="4">
                  <c:v>Netherlands</c:v>
                </c:pt>
                <c:pt idx="5">
                  <c:v>Slovenia</c:v>
                </c:pt>
                <c:pt idx="6">
                  <c:v>France</c:v>
                </c:pt>
                <c:pt idx="7">
                  <c:v>Finland</c:v>
                </c:pt>
                <c:pt idx="8">
                  <c:v>Portugal</c:v>
                </c:pt>
                <c:pt idx="9">
                  <c:v>Lithuania</c:v>
                </c:pt>
                <c:pt idx="10">
                  <c:v>Greece</c:v>
                </c:pt>
                <c:pt idx="11">
                  <c:v>Belgium</c:v>
                </c:pt>
                <c:pt idx="12">
                  <c:v>Luxembourg</c:v>
                </c:pt>
                <c:pt idx="13">
                  <c:v>Austria</c:v>
                </c:pt>
                <c:pt idx="14">
                  <c:v>Germany</c:v>
                </c:pt>
                <c:pt idx="15">
                  <c:v>Croatia</c:v>
                </c:pt>
                <c:pt idx="16">
                  <c:v>Hungary</c:v>
                </c:pt>
                <c:pt idx="17">
                  <c:v>Italy</c:v>
                </c:pt>
                <c:pt idx="18">
                  <c:v>Latvia</c:v>
                </c:pt>
                <c:pt idx="19">
                  <c:v>Romania</c:v>
                </c:pt>
                <c:pt idx="20">
                  <c:v>Bulgaria</c:v>
                </c:pt>
                <c:pt idx="21">
                  <c:v>Czech Republic</c:v>
                </c:pt>
                <c:pt idx="22">
                  <c:v>United Kingdom</c:v>
                </c:pt>
                <c:pt idx="23">
                  <c:v>Slovakia</c:v>
                </c:pt>
                <c:pt idx="24">
                  <c:v>Poland</c:v>
                </c:pt>
                <c:pt idx="25">
                  <c:v>Estonia</c:v>
                </c:pt>
                <c:pt idx="26">
                  <c:v>Malta</c:v>
                </c:pt>
                <c:pt idx="27">
                  <c:v>Spain</c:v>
                </c:pt>
                <c:pt idx="28">
                  <c:v>Ireland</c:v>
                </c:pt>
                <c:pt idx="29">
                  <c:v>Cyprus</c:v>
                </c:pt>
              </c:strCache>
            </c:strRef>
          </c:cat>
          <c:val>
            <c:numRef>
              <c:f>Data!$F$11:$F$40</c:f>
              <c:numCache>
                <c:formatCode>General</c:formatCode>
                <c:ptCount val="30"/>
                <c:pt idx="0" formatCode="#,##0.0">
                  <c:v>5.1999999999999966</c:v>
                </c:pt>
                <c:pt idx="2" formatCode="#,##0.0">
                  <c:v>2</c:v>
                </c:pt>
                <c:pt idx="3" formatCode="#,##0.0">
                  <c:v>1.3</c:v>
                </c:pt>
                <c:pt idx="4" formatCode="#,##0.0">
                  <c:v>2.7</c:v>
                </c:pt>
                <c:pt idx="5" formatCode="#,##0.0">
                  <c:v>6</c:v>
                </c:pt>
                <c:pt idx="6" formatCode="#,##0.0">
                  <c:v>1.3</c:v>
                </c:pt>
                <c:pt idx="7" formatCode="#,##0.0">
                  <c:v>2.7</c:v>
                </c:pt>
                <c:pt idx="8" formatCode="#,##0.0">
                  <c:v>3.8</c:v>
                </c:pt>
                <c:pt idx="9" formatCode="#,##0.0">
                  <c:v>8.3000000000000007</c:v>
                </c:pt>
                <c:pt idx="10" formatCode="#,##0.0">
                  <c:v>1.6</c:v>
                </c:pt>
                <c:pt idx="11" formatCode="#,##0.0">
                  <c:v>4.5</c:v>
                </c:pt>
                <c:pt idx="12" formatCode="#,##0.0">
                  <c:v>0</c:v>
                </c:pt>
                <c:pt idx="13" formatCode="#,##0.0">
                  <c:v>3.5</c:v>
                </c:pt>
                <c:pt idx="14" formatCode="#,##0.0">
                  <c:v>3.1</c:v>
                </c:pt>
                <c:pt idx="15" formatCode="#,##0.0">
                  <c:v>6.7</c:v>
                </c:pt>
                <c:pt idx="16" formatCode="#,##0.0">
                  <c:v>4.0999999999999996</c:v>
                </c:pt>
                <c:pt idx="17" formatCode="#,##0.0">
                  <c:v>3.9</c:v>
                </c:pt>
                <c:pt idx="18" formatCode="#,##0.0">
                  <c:v>7</c:v>
                </c:pt>
                <c:pt idx="19" formatCode="#,##0.0">
                  <c:v>1.7</c:v>
                </c:pt>
                <c:pt idx="20" formatCode="#,##0.0">
                  <c:v>16.600000000000001</c:v>
                </c:pt>
                <c:pt idx="21" formatCode="#,##0.0">
                  <c:v>2.4</c:v>
                </c:pt>
                <c:pt idx="22" formatCode="#,##0.0">
                  <c:v>10.3</c:v>
                </c:pt>
                <c:pt idx="23" formatCode="#,##0.0">
                  <c:v>6.6</c:v>
                </c:pt>
                <c:pt idx="24" formatCode="#,##0.0">
                  <c:v>10.5</c:v>
                </c:pt>
                <c:pt idx="25" formatCode="#,##0.0">
                  <c:v>6.1999999999999966</c:v>
                </c:pt>
                <c:pt idx="26" formatCode="#,##0.0">
                  <c:v>2.9</c:v>
                </c:pt>
                <c:pt idx="27" formatCode="#,##0.0">
                  <c:v>7.1</c:v>
                </c:pt>
                <c:pt idx="28" formatCode="#,##0.0">
                  <c:v>12.2</c:v>
                </c:pt>
                <c:pt idx="29" formatCode="#,##0.0">
                  <c:v>11</c:v>
                </c:pt>
              </c:numCache>
            </c:numRef>
          </c:val>
          <c:smooth val="0"/>
          <c:extLst>
            <c:ext xmlns:c16="http://schemas.microsoft.com/office/drawing/2014/chart" uri="{C3380CC4-5D6E-409C-BE32-E72D297353CC}">
              <c16:uniqueId val="{00000002-AB58-4ED5-99AE-1AF807D96BDB}"/>
            </c:ext>
          </c:extLst>
        </c:ser>
        <c:ser>
          <c:idx val="1"/>
          <c:order val="1"/>
          <c:tx>
            <c:strRef>
              <c:f>Data!$G$10</c:f>
              <c:strCache>
                <c:ptCount val="1"/>
                <c:pt idx="0">
                  <c:v>Females</c:v>
                </c:pt>
              </c:strCache>
            </c:strRef>
          </c:tx>
          <c:spPr>
            <a:ln w="28575" cap="rnd">
              <a:noFill/>
              <a:round/>
            </a:ln>
            <a:effectLst/>
          </c:spPr>
          <c:marker>
            <c:symbol val="square"/>
            <c:size val="5"/>
            <c:spPr>
              <a:solidFill>
                <a:schemeClr val="accent2"/>
              </a:solidFill>
              <a:ln w="9525">
                <a:noFill/>
              </a:ln>
              <a:effectLst/>
            </c:spPr>
          </c:marker>
          <c:dPt>
            <c:idx val="0"/>
            <c:marker>
              <c:spPr>
                <a:solidFill>
                  <a:schemeClr val="accent2"/>
                </a:solidFill>
                <a:ln w="9525">
                  <a:solidFill>
                    <a:schemeClr val="tx1"/>
                  </a:solidFill>
                </a:ln>
                <a:effectLst/>
              </c:spPr>
            </c:marker>
            <c:bubble3D val="0"/>
            <c:extLst>
              <c:ext xmlns:c16="http://schemas.microsoft.com/office/drawing/2014/chart" uri="{C3380CC4-5D6E-409C-BE32-E72D297353CC}">
                <c16:uniqueId val="{00000003-AB58-4ED5-99AE-1AF807D96BDB}"/>
              </c:ext>
            </c:extLst>
          </c:dPt>
          <c:dPt>
            <c:idx val="15"/>
            <c:marker>
              <c:symbol val="square"/>
              <c:size val="7"/>
              <c:spPr>
                <a:solidFill>
                  <a:schemeClr val="accent2"/>
                </a:solidFill>
                <a:ln w="9525">
                  <a:solidFill>
                    <a:schemeClr val="tx1"/>
                  </a:solidFill>
                </a:ln>
                <a:effectLst/>
              </c:spPr>
            </c:marker>
            <c:bubble3D val="0"/>
            <c:extLst>
              <c:ext xmlns:c16="http://schemas.microsoft.com/office/drawing/2014/chart" uri="{C3380CC4-5D6E-409C-BE32-E72D297353CC}">
                <c16:uniqueId val="{00000004-AB58-4ED5-99AE-1AF807D96BDB}"/>
              </c:ext>
            </c:extLst>
          </c:dPt>
          <c:dLbls>
            <c:dLbl>
              <c:idx val="0"/>
              <c:layout>
                <c:manualLayout>
                  <c:x val="-2.1166666666666702E-2"/>
                  <c:y val="-5.6444444444444401E-2"/>
                </c:manualLayout>
              </c:layout>
              <c:spPr>
                <a:noFill/>
                <a:ln>
                  <a:noFill/>
                </a:ln>
                <a:effectLst/>
              </c:spPr>
              <c:txPr>
                <a:bodyPr rot="0" vert="horz"/>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58-4ED5-99AE-1AF807D96BDB}"/>
                </c:ext>
              </c:extLst>
            </c:dLbl>
            <c:dLbl>
              <c:idx val="15"/>
              <c:layout>
                <c:manualLayout>
                  <c:x val="-3.5277777777778102E-2"/>
                  <c:y val="-6.3500000000000001E-2"/>
                </c:manualLayout>
              </c:layout>
              <c:spPr>
                <a:noFill/>
                <a:ln>
                  <a:noFill/>
                </a:ln>
                <a:effectLst/>
              </c:spPr>
              <c:txPr>
                <a:bodyPr rot="0" vert="horz"/>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58-4ED5-99AE-1AF807D96B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Data!$A$11:$A$40</c:f>
              <c:strCache>
                <c:ptCount val="30"/>
                <c:pt idx="0">
                  <c:v>EU-28</c:v>
                </c:pt>
                <c:pt idx="2">
                  <c:v>Denmark</c:v>
                </c:pt>
                <c:pt idx="3">
                  <c:v>Sweden</c:v>
                </c:pt>
                <c:pt idx="4">
                  <c:v>Netherlands</c:v>
                </c:pt>
                <c:pt idx="5">
                  <c:v>Slovenia</c:v>
                </c:pt>
                <c:pt idx="6">
                  <c:v>France</c:v>
                </c:pt>
                <c:pt idx="7">
                  <c:v>Finland</c:v>
                </c:pt>
                <c:pt idx="8">
                  <c:v>Portugal</c:v>
                </c:pt>
                <c:pt idx="9">
                  <c:v>Lithuania</c:v>
                </c:pt>
                <c:pt idx="10">
                  <c:v>Greece</c:v>
                </c:pt>
                <c:pt idx="11">
                  <c:v>Belgium</c:v>
                </c:pt>
                <c:pt idx="12">
                  <c:v>Luxembourg</c:v>
                </c:pt>
                <c:pt idx="13">
                  <c:v>Austria</c:v>
                </c:pt>
                <c:pt idx="14">
                  <c:v>Germany</c:v>
                </c:pt>
                <c:pt idx="15">
                  <c:v>Croatia</c:v>
                </c:pt>
                <c:pt idx="16">
                  <c:v>Hungary</c:v>
                </c:pt>
                <c:pt idx="17">
                  <c:v>Italy</c:v>
                </c:pt>
                <c:pt idx="18">
                  <c:v>Latvia</c:v>
                </c:pt>
                <c:pt idx="19">
                  <c:v>Romania</c:v>
                </c:pt>
                <c:pt idx="20">
                  <c:v>Bulgaria</c:v>
                </c:pt>
                <c:pt idx="21">
                  <c:v>Czech Republic</c:v>
                </c:pt>
                <c:pt idx="22">
                  <c:v>United Kingdom</c:v>
                </c:pt>
                <c:pt idx="23">
                  <c:v>Slovakia</c:v>
                </c:pt>
                <c:pt idx="24">
                  <c:v>Poland</c:v>
                </c:pt>
                <c:pt idx="25">
                  <c:v>Estonia</c:v>
                </c:pt>
                <c:pt idx="26">
                  <c:v>Malta</c:v>
                </c:pt>
                <c:pt idx="27">
                  <c:v>Spain</c:v>
                </c:pt>
                <c:pt idx="28">
                  <c:v>Ireland</c:v>
                </c:pt>
                <c:pt idx="29">
                  <c:v>Cyprus</c:v>
                </c:pt>
              </c:strCache>
            </c:strRef>
          </c:cat>
          <c:val>
            <c:numRef>
              <c:f>Data!$G$11:$G$40</c:f>
              <c:numCache>
                <c:formatCode>General</c:formatCode>
                <c:ptCount val="30"/>
                <c:pt idx="0" formatCode="#,##0.0">
                  <c:v>33.800000000000011</c:v>
                </c:pt>
                <c:pt idx="2" formatCode="#,##0.0">
                  <c:v>7.1</c:v>
                </c:pt>
                <c:pt idx="3" formatCode="#,##0.0">
                  <c:v>10.8</c:v>
                </c:pt>
                <c:pt idx="4" formatCode="#,##0.0">
                  <c:v>17</c:v>
                </c:pt>
                <c:pt idx="5" formatCode="#,##0.0">
                  <c:v>18.899999999999999</c:v>
                </c:pt>
                <c:pt idx="6" formatCode="#,##0.0">
                  <c:v>20</c:v>
                </c:pt>
                <c:pt idx="7" formatCode="#,##0.0">
                  <c:v>21.79999999999999</c:v>
                </c:pt>
                <c:pt idx="8" formatCode="#,##0.0">
                  <c:v>25.4</c:v>
                </c:pt>
                <c:pt idx="9" formatCode="#,##0.0">
                  <c:v>26.6</c:v>
                </c:pt>
                <c:pt idx="10" formatCode="#,##0.0">
                  <c:v>28.3</c:v>
                </c:pt>
                <c:pt idx="11" formatCode="#,##0.0">
                  <c:v>29.1</c:v>
                </c:pt>
                <c:pt idx="12" formatCode="#,##0.0">
                  <c:v>30.4</c:v>
                </c:pt>
                <c:pt idx="13" formatCode="#,##0.0">
                  <c:v>31</c:v>
                </c:pt>
                <c:pt idx="14" formatCode="#,##0.0">
                  <c:v>31.1</c:v>
                </c:pt>
                <c:pt idx="15" formatCode="#,##0.0">
                  <c:v>32</c:v>
                </c:pt>
                <c:pt idx="16" formatCode="#,##0.0">
                  <c:v>32</c:v>
                </c:pt>
                <c:pt idx="17" formatCode="#,##0.0">
                  <c:v>34.600000000000009</c:v>
                </c:pt>
                <c:pt idx="18" formatCode="#,##0.0">
                  <c:v>34.600000000000009</c:v>
                </c:pt>
                <c:pt idx="19" formatCode="#,##0.0">
                  <c:v>35.1</c:v>
                </c:pt>
                <c:pt idx="20" formatCode="#,##0.0">
                  <c:v>39.400000000000013</c:v>
                </c:pt>
                <c:pt idx="21" formatCode="#,##0.0">
                  <c:v>40.800000000000011</c:v>
                </c:pt>
                <c:pt idx="22" formatCode="#,##0.0">
                  <c:v>40.800000000000011</c:v>
                </c:pt>
                <c:pt idx="23" formatCode="#,##0.0">
                  <c:v>41.9</c:v>
                </c:pt>
                <c:pt idx="24" formatCode="#,##0.0">
                  <c:v>42</c:v>
                </c:pt>
                <c:pt idx="25" formatCode="#,##0.0">
                  <c:v>42.5</c:v>
                </c:pt>
                <c:pt idx="26" formatCode="#,##0.0">
                  <c:v>46.20000000000001</c:v>
                </c:pt>
                <c:pt idx="27" formatCode="#,##0.0">
                  <c:v>49</c:v>
                </c:pt>
                <c:pt idx="28" formatCode="#,##0.0">
                  <c:v>58.400000000000013</c:v>
                </c:pt>
                <c:pt idx="29" formatCode="#,##0.0">
                  <c:v>66.099999999999994</c:v>
                </c:pt>
              </c:numCache>
            </c:numRef>
          </c:val>
          <c:smooth val="0"/>
          <c:extLst>
            <c:ext xmlns:c16="http://schemas.microsoft.com/office/drawing/2014/chart" uri="{C3380CC4-5D6E-409C-BE32-E72D297353CC}">
              <c16:uniqueId val="{00000005-AB58-4ED5-99AE-1AF807D96BDB}"/>
            </c:ext>
          </c:extLst>
        </c:ser>
        <c:dLbls>
          <c:showLegendKey val="0"/>
          <c:showVal val="0"/>
          <c:showCatName val="0"/>
          <c:showSerName val="0"/>
          <c:showPercent val="0"/>
          <c:showBubbleSize val="0"/>
        </c:dLbls>
        <c:marker val="1"/>
        <c:smooth val="0"/>
        <c:axId val="2111561904"/>
        <c:axId val="2111640192"/>
      </c:lineChart>
      <c:catAx>
        <c:axId val="21115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2111640192"/>
        <c:crosses val="autoZero"/>
        <c:auto val="1"/>
        <c:lblAlgn val="ctr"/>
        <c:lblOffset val="100"/>
        <c:noMultiLvlLbl val="0"/>
      </c:catAx>
      <c:valAx>
        <c:axId val="2111640192"/>
        <c:scaling>
          <c:orientation val="minMax"/>
        </c:scaling>
        <c:delete val="0"/>
        <c:axPos val="l"/>
        <c:title>
          <c:tx>
            <c:rich>
              <a:bodyPr rot="-5400000" vert="horz"/>
              <a:lstStyle/>
              <a:p>
                <a:pPr>
                  <a:defRPr/>
                </a:pPr>
                <a:r>
                  <a:rPr lang="en-US"/>
                  <a:t>Percent</a:t>
                </a:r>
              </a:p>
            </c:rich>
          </c:tx>
          <c:layout>
            <c:manualLayout>
              <c:xMode val="edge"/>
              <c:yMode val="edge"/>
              <c:x val="8.0418068638278013E-3"/>
              <c:y val="0.79788480390803551"/>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111561904"/>
        <c:crosses val="autoZero"/>
        <c:crossBetween val="between"/>
      </c:valAx>
      <c:spPr>
        <a:noFill/>
        <a:ln w="25400">
          <a:noFill/>
        </a:ln>
      </c:spPr>
    </c:plotArea>
    <c:legend>
      <c:legendPos val="r"/>
      <c:layout>
        <c:manualLayout>
          <c:xMode val="edge"/>
          <c:yMode val="edge"/>
          <c:x val="0.18514156001084317"/>
          <c:y val="0.13033385653972007"/>
          <c:w val="0.14208759762052733"/>
          <c:h val="0.1562898152408336"/>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200">
          <a:solidFill>
            <a:schemeClr val="accent6"/>
          </a:solidFill>
          <a:latin typeface="Trebuchet MS" charset="0"/>
          <a:ea typeface="Trebuchet MS" charset="0"/>
          <a:cs typeface="Trebuchet MS"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04472948385337E-2"/>
          <c:y val="2.828225838431124E-2"/>
          <c:w val="0.90344641404535997"/>
          <c:h val="0.64445413319258105"/>
        </c:manualLayout>
      </c:layout>
      <c:lineChart>
        <c:grouping val="standard"/>
        <c:varyColors val="0"/>
        <c:ser>
          <c:idx val="0"/>
          <c:order val="0"/>
          <c:tx>
            <c:strRef>
              <c:f>Sheet1!$D$37</c:f>
              <c:strCache>
                <c:ptCount val="1"/>
                <c:pt idx="0">
                  <c:v>positive hours</c:v>
                </c:pt>
              </c:strCache>
            </c:strRef>
          </c:tx>
          <c:spPr>
            <a:ln w="25400" cap="rnd">
              <a:noFill/>
              <a:round/>
            </a:ln>
            <a:effectLst/>
          </c:spPr>
          <c:marker>
            <c:symbol val="circle"/>
            <c:size val="5"/>
            <c:spPr>
              <a:solidFill>
                <a:schemeClr val="accent1"/>
              </a:solidFill>
              <a:ln w="9525">
                <a:noFill/>
              </a:ln>
              <a:effectLst/>
            </c:spPr>
          </c:marker>
          <c:dPt>
            <c:idx val="0"/>
            <c:marker>
              <c:spPr>
                <a:solidFill>
                  <a:schemeClr val="tx1"/>
                </a:solidFill>
                <a:ln w="9525">
                  <a:noFill/>
                </a:ln>
                <a:effectLst/>
              </c:spPr>
            </c:marker>
            <c:bubble3D val="0"/>
            <c:extLst>
              <c:ext xmlns:c16="http://schemas.microsoft.com/office/drawing/2014/chart" uri="{C3380CC4-5D6E-409C-BE32-E72D297353CC}">
                <c16:uniqueId val="{00000000-B1B1-41A0-9548-258FB5B13F6C}"/>
              </c:ext>
            </c:extLst>
          </c:dPt>
          <c:dPt>
            <c:idx val="2"/>
            <c:marker>
              <c:symbol val="circle"/>
              <c:size val="7"/>
              <c:spPr>
                <a:solidFill>
                  <a:srgbClr val="FF0000"/>
                </a:solidFill>
                <a:ln w="9525">
                  <a:noFill/>
                </a:ln>
                <a:effectLst/>
              </c:spPr>
            </c:marker>
            <c:bubble3D val="0"/>
            <c:extLst>
              <c:ext xmlns:c16="http://schemas.microsoft.com/office/drawing/2014/chart" uri="{C3380CC4-5D6E-409C-BE32-E72D297353CC}">
                <c16:uniqueId val="{00000001-B1B1-41A0-9548-258FB5B13F6C}"/>
              </c:ext>
            </c:extLst>
          </c:dPt>
          <c:dLbls>
            <c:dLbl>
              <c:idx val="0"/>
              <c:layout>
                <c:manualLayout>
                  <c:x val="-2.5870370370370599E-2"/>
                  <c:y val="-6.3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B1-41A0-9548-258FB5B13F6C}"/>
                </c:ext>
              </c:extLst>
            </c:dLbl>
            <c:dLbl>
              <c:idx val="2"/>
              <c:layout>
                <c:manualLayout>
                  <c:x val="-3.99814814814815E-2"/>
                  <c:y val="-6.3500000000000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B1-41A0-9548-258FB5B13F6C}"/>
                </c:ext>
              </c:extLst>
            </c:dLbl>
            <c:spPr>
              <a:noFill/>
              <a:ln>
                <a:noFill/>
              </a:ln>
              <a:effectLst/>
            </c:spPr>
            <c:txPr>
              <a:bodyPr rot="0" vert="horz"/>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Sheet1!$B$38:$B$67</c:f>
              <c:strCache>
                <c:ptCount val="30"/>
                <c:pt idx="0">
                  <c:v>EU-28</c:v>
                </c:pt>
                <c:pt idx="2">
                  <c:v>Croatia</c:v>
                </c:pt>
                <c:pt idx="3">
                  <c:v>Greece</c:v>
                </c:pt>
                <c:pt idx="4">
                  <c:v>Romania</c:v>
                </c:pt>
                <c:pt idx="5">
                  <c:v>Poland</c:v>
                </c:pt>
                <c:pt idx="6">
                  <c:v>United Kingdom</c:v>
                </c:pt>
                <c:pt idx="7">
                  <c:v>Bulgaria</c:v>
                </c:pt>
                <c:pt idx="8">
                  <c:v>Slovakia</c:v>
                </c:pt>
                <c:pt idx="9">
                  <c:v>Lithuania</c:v>
                </c:pt>
                <c:pt idx="10">
                  <c:v>Cyprus</c:v>
                </c:pt>
                <c:pt idx="11">
                  <c:v>Czech Republic</c:v>
                </c:pt>
                <c:pt idx="12">
                  <c:v>Latvia</c:v>
                </c:pt>
                <c:pt idx="13">
                  <c:v>Finland</c:v>
                </c:pt>
                <c:pt idx="14">
                  <c:v>Hungary</c:v>
                </c:pt>
                <c:pt idx="15">
                  <c:v>Luxembourg</c:v>
                </c:pt>
                <c:pt idx="16">
                  <c:v>Malta</c:v>
                </c:pt>
                <c:pt idx="17">
                  <c:v>Austria</c:v>
                </c:pt>
                <c:pt idx="18">
                  <c:v>Slovenia</c:v>
                </c:pt>
                <c:pt idx="19">
                  <c:v>Germany</c:v>
                </c:pt>
                <c:pt idx="20">
                  <c:v>Portugal</c:v>
                </c:pt>
                <c:pt idx="21">
                  <c:v>Italy</c:v>
                </c:pt>
                <c:pt idx="22">
                  <c:v>Estonia</c:v>
                </c:pt>
                <c:pt idx="23">
                  <c:v>Ireland</c:v>
                </c:pt>
                <c:pt idx="24">
                  <c:v>Netherlands</c:v>
                </c:pt>
                <c:pt idx="25">
                  <c:v>France</c:v>
                </c:pt>
                <c:pt idx="26">
                  <c:v>Spain</c:v>
                </c:pt>
                <c:pt idx="27">
                  <c:v>Denmark</c:v>
                </c:pt>
                <c:pt idx="28">
                  <c:v>Sweden</c:v>
                </c:pt>
                <c:pt idx="29">
                  <c:v>Belgium</c:v>
                </c:pt>
              </c:strCache>
            </c:strRef>
          </c:cat>
          <c:val>
            <c:numRef>
              <c:f>Sheet1!$D$38:$D$67</c:f>
              <c:numCache>
                <c:formatCode>General</c:formatCode>
                <c:ptCount val="30"/>
                <c:pt idx="0">
                  <c:v>86.3</c:v>
                </c:pt>
                <c:pt idx="2">
                  <c:v>51.3</c:v>
                </c:pt>
                <c:pt idx="3">
                  <c:v>55.5</c:v>
                </c:pt>
                <c:pt idx="4">
                  <c:v>60.8</c:v>
                </c:pt>
                <c:pt idx="5">
                  <c:v>61</c:v>
                </c:pt>
                <c:pt idx="6">
                  <c:v>73.400000000000006</c:v>
                </c:pt>
                <c:pt idx="7">
                  <c:v>74.7</c:v>
                </c:pt>
                <c:pt idx="8">
                  <c:v>77.3</c:v>
                </c:pt>
                <c:pt idx="9">
                  <c:v>78.400000000000006</c:v>
                </c:pt>
                <c:pt idx="10">
                  <c:v>78.5</c:v>
                </c:pt>
                <c:pt idx="11">
                  <c:v>80.900000000000006</c:v>
                </c:pt>
                <c:pt idx="12">
                  <c:v>81.900000000000006</c:v>
                </c:pt>
                <c:pt idx="13">
                  <c:v>83.9</c:v>
                </c:pt>
                <c:pt idx="14">
                  <c:v>86.8</c:v>
                </c:pt>
                <c:pt idx="15">
                  <c:v>87.1</c:v>
                </c:pt>
                <c:pt idx="16">
                  <c:v>88.1</c:v>
                </c:pt>
                <c:pt idx="17">
                  <c:v>88.8</c:v>
                </c:pt>
                <c:pt idx="18">
                  <c:v>89.9</c:v>
                </c:pt>
                <c:pt idx="19">
                  <c:v>91.8</c:v>
                </c:pt>
                <c:pt idx="20">
                  <c:v>92</c:v>
                </c:pt>
                <c:pt idx="21">
                  <c:v>92.6</c:v>
                </c:pt>
                <c:pt idx="22">
                  <c:v>92.8</c:v>
                </c:pt>
                <c:pt idx="23">
                  <c:v>92.8</c:v>
                </c:pt>
                <c:pt idx="24">
                  <c:v>93.5</c:v>
                </c:pt>
                <c:pt idx="25">
                  <c:v>94</c:v>
                </c:pt>
                <c:pt idx="26">
                  <c:v>95.2</c:v>
                </c:pt>
                <c:pt idx="27">
                  <c:v>95.9</c:v>
                </c:pt>
                <c:pt idx="28">
                  <c:v>96.7</c:v>
                </c:pt>
                <c:pt idx="29">
                  <c:v>98.6</c:v>
                </c:pt>
              </c:numCache>
            </c:numRef>
          </c:val>
          <c:smooth val="0"/>
          <c:extLst>
            <c:ext xmlns:c16="http://schemas.microsoft.com/office/drawing/2014/chart" uri="{C3380CC4-5D6E-409C-BE32-E72D297353CC}">
              <c16:uniqueId val="{00000002-B1B1-41A0-9548-258FB5B13F6C}"/>
            </c:ext>
          </c:extLst>
        </c:ser>
        <c:dLbls>
          <c:showLegendKey val="0"/>
          <c:showVal val="0"/>
          <c:showCatName val="0"/>
          <c:showSerName val="0"/>
          <c:showPercent val="0"/>
          <c:showBubbleSize val="0"/>
        </c:dLbls>
        <c:marker val="1"/>
        <c:smooth val="0"/>
        <c:axId val="2141009152"/>
        <c:axId val="2141012528"/>
      </c:lineChart>
      <c:catAx>
        <c:axId val="2141009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vert="horz"/>
          <a:lstStyle/>
          <a:p>
            <a:pPr>
              <a:defRPr/>
            </a:pPr>
            <a:endParaRPr lang="en-US"/>
          </a:p>
        </c:txPr>
        <c:crossAx val="2141012528"/>
        <c:crosses val="autoZero"/>
        <c:auto val="1"/>
        <c:lblAlgn val="ctr"/>
        <c:lblOffset val="100"/>
        <c:noMultiLvlLbl val="0"/>
      </c:catAx>
      <c:valAx>
        <c:axId val="2141012528"/>
        <c:scaling>
          <c:orientation val="minMax"/>
          <c:max val="100"/>
          <c:min val="50"/>
        </c:scaling>
        <c:delete val="0"/>
        <c:axPos val="l"/>
        <c:title>
          <c:tx>
            <c:rich>
              <a:bodyPr rot="-5400000" vert="horz"/>
              <a:lstStyle/>
              <a:p>
                <a:pPr>
                  <a:defRPr/>
                </a:pPr>
                <a:r>
                  <a:rPr lang="en-US" dirty="0"/>
                  <a:t>Percent</a:t>
                </a:r>
              </a:p>
            </c:rich>
          </c:tx>
          <c:layout>
            <c:manualLayout>
              <c:xMode val="edge"/>
              <c:yMode val="edge"/>
              <c:x val="4.0936861016294644E-3"/>
              <c:y val="0.77223756815946965"/>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41009152"/>
        <c:crosses val="autoZero"/>
        <c:crossBetween val="between"/>
        <c:majorUnit val="10"/>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200">
          <a:solidFill>
            <a:schemeClr val="accent6"/>
          </a:solidFill>
          <a:latin typeface="Trebuchet MS" charset="0"/>
          <a:ea typeface="Trebuchet MS" charset="0"/>
          <a:cs typeface="Trebuchet MS"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0.53152</cdr:x>
      <cdr:y>0.84584</cdr:y>
    </cdr:from>
    <cdr:to>
      <cdr:x>0.59487</cdr:x>
      <cdr:y>0.97715</cdr:y>
    </cdr:to>
    <cdr:sp macro="" textlink="">
      <cdr:nvSpPr>
        <cdr:cNvPr id="2" name="Arrow: Up 1">
          <a:extLst xmlns:a="http://schemas.openxmlformats.org/drawingml/2006/main">
            <a:ext uri="{FF2B5EF4-FFF2-40B4-BE49-F238E27FC236}">
              <a16:creationId xmlns:a16="http://schemas.microsoft.com/office/drawing/2014/main" id="{D11A26A1-5FB6-47D7-AB1D-3A5F32BD7C40}"/>
            </a:ext>
          </a:extLst>
        </cdr:cNvPr>
        <cdr:cNvSpPr/>
      </cdr:nvSpPr>
      <cdr:spPr bwMode="auto">
        <a:xfrm xmlns:a="http://schemas.openxmlformats.org/drawingml/2006/main">
          <a:off x="3209731" y="3370158"/>
          <a:ext cx="382555" cy="523220"/>
        </a:xfrm>
        <a:prstGeom xmlns:a="http://schemas.openxmlformats.org/drawingml/2006/main" prst="upArrow">
          <a:avLst/>
        </a:prstGeom>
        <a:solidFill xmlns:a="http://schemas.openxmlformats.org/drawingml/2006/main">
          <a:schemeClr val="accent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0.26631</cdr:x>
      <cdr:y>0</cdr:y>
    </cdr:from>
    <cdr:to>
      <cdr:x>0.80573</cdr:x>
      <cdr:y>0.107</cdr:y>
    </cdr:to>
    <cdr:sp macro="" textlink="">
      <cdr:nvSpPr>
        <cdr:cNvPr id="2" name="TextBox 1"/>
        <cdr:cNvSpPr txBox="1"/>
      </cdr:nvSpPr>
      <cdr:spPr>
        <a:xfrm xmlns:a="http://schemas.openxmlformats.org/drawingml/2006/main">
          <a:off x="1652368" y="0"/>
          <a:ext cx="3346929" cy="4263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tx1"/>
            </a:solidFill>
          </a:endParaRPr>
        </a:p>
      </cdr:txBody>
    </cdr:sp>
  </cdr:relSizeAnchor>
  <cdr:relSizeAnchor xmlns:cdr="http://schemas.openxmlformats.org/drawingml/2006/chartDrawing">
    <cdr:from>
      <cdr:x>0.11114</cdr:x>
      <cdr:y>0.85017</cdr:y>
    </cdr:from>
    <cdr:to>
      <cdr:x>0.17332</cdr:x>
      <cdr:y>0.98149</cdr:y>
    </cdr:to>
    <cdr:sp macro="" textlink="">
      <cdr:nvSpPr>
        <cdr:cNvPr id="3" name="Arrow: Up 2">
          <a:extLst xmlns:a="http://schemas.openxmlformats.org/drawingml/2006/main">
            <a:ext uri="{FF2B5EF4-FFF2-40B4-BE49-F238E27FC236}">
              <a16:creationId xmlns:a16="http://schemas.microsoft.com/office/drawing/2014/main" id="{3EDC6532-9177-478C-94BB-725FDC8CB978}"/>
            </a:ext>
          </a:extLst>
        </cdr:cNvPr>
        <cdr:cNvSpPr/>
      </cdr:nvSpPr>
      <cdr:spPr bwMode="auto">
        <a:xfrm xmlns:a="http://schemas.openxmlformats.org/drawingml/2006/main">
          <a:off x="683889" y="3387440"/>
          <a:ext cx="382555" cy="523220"/>
        </a:xfrm>
        <a:prstGeom xmlns:a="http://schemas.openxmlformats.org/drawingml/2006/main" prst="upArrow">
          <a:avLst/>
        </a:prstGeom>
        <a:solidFill xmlns:a="http://schemas.openxmlformats.org/drawingml/2006/main">
          <a:schemeClr val="accent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890542" cy="493971"/>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777038" y="4"/>
            <a:ext cx="2890542" cy="493971"/>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63FA760E-99D7-44C9-9ABB-ADE3FA1B82C1}" type="datetimeFigureOut">
              <a:rPr lang="en-US"/>
              <a:pPr>
                <a:defRPr/>
              </a:pPr>
              <a:t>1/30/2020</a:t>
            </a:fld>
            <a:endParaRPr lang="en-US"/>
          </a:p>
        </p:txBody>
      </p:sp>
      <p:sp>
        <p:nvSpPr>
          <p:cNvPr id="4" name="Footer Placeholder 3"/>
          <p:cNvSpPr>
            <a:spLocks noGrp="1"/>
          </p:cNvSpPr>
          <p:nvPr>
            <p:ph type="ftr" sz="quarter" idx="2"/>
          </p:nvPr>
        </p:nvSpPr>
        <p:spPr>
          <a:xfrm>
            <a:off x="1" y="9377010"/>
            <a:ext cx="2890542" cy="493971"/>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777038" y="9377010"/>
            <a:ext cx="2890542" cy="493971"/>
          </a:xfrm>
          <a:prstGeom prst="rect">
            <a:avLst/>
          </a:prstGeom>
        </p:spPr>
        <p:txBody>
          <a:bodyPr vert="horz" wrap="square" lIns="89730" tIns="44865" rIns="89730" bIns="44865" numCol="1" anchor="b" anchorCtr="0" compatLnSpc="1">
            <a:prstTxWarp prst="textNoShape">
              <a:avLst/>
            </a:prstTxWarp>
          </a:bodyPr>
          <a:lstStyle>
            <a:lvl1pPr algn="r">
              <a:defRPr sz="1200">
                <a:cs typeface="Times New Roman" panose="02020603050405020304" pitchFamily="18" charset="0"/>
              </a:defRPr>
            </a:lvl1pPr>
          </a:lstStyle>
          <a:p>
            <a:fld id="{8FE68D5E-F576-4CB0-9CE9-2DF5024CEB26}" type="slidenum">
              <a:rPr lang="en-US" altLang="en-US"/>
              <a:pPr/>
              <a:t>‹#›</a:t>
            </a:fld>
            <a:endParaRPr lang="en-US" altLang="en-US"/>
          </a:p>
        </p:txBody>
      </p:sp>
    </p:spTree>
    <p:extLst>
      <p:ext uri="{BB962C8B-B14F-4D97-AF65-F5344CB8AC3E}">
        <p14:creationId xmlns:p14="http://schemas.microsoft.com/office/powerpoint/2010/main" val="3401377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890542" cy="493971"/>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777038" y="4"/>
            <a:ext cx="2890542" cy="493971"/>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B3047F34-EA26-4F53-A537-491E188C39DF}" type="datetimeFigureOut">
              <a:rPr lang="en-US"/>
              <a:pPr>
                <a:defRPr/>
              </a:pPr>
              <a:t>1/30/2020</a:t>
            </a:fld>
            <a:endParaRPr lang="en-US"/>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89730" tIns="44865" rIns="89730" bIns="44865" rtlCol="0" anchor="ctr"/>
          <a:lstStyle/>
          <a:p>
            <a:pPr lvl="0"/>
            <a:endParaRPr lang="en-US" noProof="0"/>
          </a:p>
        </p:txBody>
      </p:sp>
      <p:sp>
        <p:nvSpPr>
          <p:cNvPr id="5" name="Notes Placeholder 4"/>
          <p:cNvSpPr>
            <a:spLocks noGrp="1"/>
          </p:cNvSpPr>
          <p:nvPr>
            <p:ph type="body" sz="quarter" idx="3"/>
          </p:nvPr>
        </p:nvSpPr>
        <p:spPr>
          <a:xfrm>
            <a:off x="667513" y="4690190"/>
            <a:ext cx="5334062" cy="4442361"/>
          </a:xfrm>
          <a:prstGeom prst="rect">
            <a:avLst/>
          </a:prstGeom>
        </p:spPr>
        <p:txBody>
          <a:bodyPr vert="horz" lIns="89730" tIns="44865" rIns="89730" bIns="448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377010"/>
            <a:ext cx="2890542" cy="493971"/>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777038" y="9377010"/>
            <a:ext cx="2890542" cy="493971"/>
          </a:xfrm>
          <a:prstGeom prst="rect">
            <a:avLst/>
          </a:prstGeom>
        </p:spPr>
        <p:txBody>
          <a:bodyPr vert="horz" wrap="square" lIns="89730" tIns="44865" rIns="89730" bIns="44865" numCol="1" anchor="b" anchorCtr="0" compatLnSpc="1">
            <a:prstTxWarp prst="textNoShape">
              <a:avLst/>
            </a:prstTxWarp>
          </a:bodyPr>
          <a:lstStyle>
            <a:lvl1pPr algn="r">
              <a:defRPr sz="1200">
                <a:cs typeface="Times New Roman" panose="02020603050405020304" pitchFamily="18" charset="0"/>
              </a:defRPr>
            </a:lvl1pPr>
          </a:lstStyle>
          <a:p>
            <a:fld id="{6A8EB6FB-FD0E-4055-8927-039CFE97F738}" type="slidenum">
              <a:rPr lang="en-US" altLang="en-US"/>
              <a:pPr/>
              <a:t>‹#›</a:t>
            </a:fld>
            <a:endParaRPr lang="en-US" altLang="en-US"/>
          </a:p>
        </p:txBody>
      </p:sp>
    </p:spTree>
    <p:extLst>
      <p:ext uri="{BB962C8B-B14F-4D97-AF65-F5344CB8AC3E}">
        <p14:creationId xmlns:p14="http://schemas.microsoft.com/office/powerpoint/2010/main" val="8529191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8EB6FB-FD0E-4055-8927-039CFE97F738}"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50316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itchFamily="34" charset="-128"/>
                <a:cs typeface="ＭＳ Ｐゴシック" charset="0"/>
              </a:rPr>
              <a:t>For women, the </a:t>
            </a:r>
            <a:r>
              <a:rPr lang="en-US" sz="1200" b="1" kern="1200" dirty="0">
                <a:solidFill>
                  <a:schemeClr val="tx1"/>
                </a:solidFill>
                <a:effectLst/>
                <a:latin typeface="+mn-lt"/>
                <a:ea typeface="MS PGothic" pitchFamily="34" charset="-128"/>
                <a:cs typeface="ＭＳ Ｐゴシック" charset="0"/>
              </a:rPr>
              <a:t>reproductive years are a particularly vulnerable time</a:t>
            </a:r>
            <a:r>
              <a:rPr lang="en-US" sz="1200" kern="1200" dirty="0">
                <a:solidFill>
                  <a:schemeClr val="tx1"/>
                </a:solidFill>
                <a:effectLst/>
                <a:latin typeface="+mn-lt"/>
                <a:ea typeface="MS PGothic" pitchFamily="34" charset="-128"/>
                <a:cs typeface="ＭＳ Ｐゴシック" charset="0"/>
              </a:rPr>
              <a:t>. When we discuss re-skilling these women, addressing their obligations and care-responsibilities is an important priority – and policy makers as well as firms have an important role to play in this context. </a:t>
            </a:r>
          </a:p>
          <a:p>
            <a:pPr lvl="0"/>
            <a:r>
              <a:rPr lang="en-US" sz="1200" kern="1200" dirty="0">
                <a:solidFill>
                  <a:schemeClr val="tx1"/>
                </a:solidFill>
                <a:effectLst/>
                <a:latin typeface="+mn-lt"/>
                <a:ea typeface="MS PGothic" pitchFamily="34" charset="-128"/>
                <a:cs typeface="ＭＳ Ｐゴシック" charset="0"/>
              </a:rPr>
              <a:t>Investment in quality, accessible, and affordable child and elder care services is a must in order to alleviate pressure on families. In Croatia, formal childcare coverage for children under age 3 is the seventh lowest among the EU-28, and the lowest in the EU-28 for children ages 3 to school age, at 51 percent, far below the EU-28 average of 86 percent.</a:t>
            </a:r>
          </a:p>
          <a:p>
            <a:pPr lvl="0"/>
            <a:r>
              <a:rPr lang="en-US" sz="1200" kern="1200" dirty="0">
                <a:solidFill>
                  <a:schemeClr val="tx1"/>
                </a:solidFill>
                <a:effectLst/>
                <a:latin typeface="+mn-lt"/>
                <a:ea typeface="MS PGothic" pitchFamily="34" charset="-128"/>
                <a:cs typeface="ＭＳ Ｐゴシック" charset="0"/>
              </a:rPr>
              <a:t>Workplaces should strive to become more flexible and support part-time arrangements. Part-time employment is a more attractive option for women aiming to reconcile their wish or need to work while still being able to tend to the tasks they traditionally undertake, such as looking after their children. Part-time employment for Croatian women, at 5.8 percent, is far below the EU-28 average of 30.9 percent.</a:t>
            </a:r>
          </a:p>
          <a:p>
            <a:pPr lvl="0"/>
            <a:r>
              <a:rPr lang="en-US" sz="1200" kern="1200" dirty="0">
                <a:solidFill>
                  <a:schemeClr val="tx1"/>
                </a:solidFill>
                <a:effectLst/>
                <a:latin typeface="+mn-lt"/>
                <a:ea typeface="MS PGothic" pitchFamily="34" charset="-128"/>
                <a:cs typeface="ＭＳ Ｐゴシック" charset="0"/>
              </a:rPr>
              <a:t>Let me share an </a:t>
            </a:r>
            <a:r>
              <a:rPr lang="en-US" sz="1200" b="1" kern="1200" dirty="0">
                <a:solidFill>
                  <a:schemeClr val="tx1"/>
                </a:solidFill>
                <a:effectLst/>
                <a:latin typeface="+mn-lt"/>
                <a:ea typeface="MS PGothic" pitchFamily="34" charset="-128"/>
                <a:cs typeface="ＭＳ Ｐゴシック" charset="0"/>
              </a:rPr>
              <a:t>encouraging example from Japan</a:t>
            </a:r>
            <a:r>
              <a:rPr lang="en-US" sz="1200" kern="1200" dirty="0">
                <a:solidFill>
                  <a:schemeClr val="tx1"/>
                </a:solidFill>
                <a:effectLst/>
                <a:latin typeface="+mn-lt"/>
                <a:ea typeface="MS PGothic" pitchFamily="34" charset="-128"/>
                <a:cs typeface="ＭＳ Ｐゴシック" charset="0"/>
              </a:rPr>
              <a:t> in this context. In Japan, two-thirds of women leave the workforce permanently after having a baby, due to reasons such as long working hours, cultural factors, and insufficient childcare options. </a:t>
            </a:r>
            <a:r>
              <a:rPr lang="en-US" sz="1200" b="1" kern="1200" dirty="0">
                <a:solidFill>
                  <a:schemeClr val="tx1"/>
                </a:solidFill>
                <a:effectLst/>
                <a:latin typeface="+mn-lt"/>
                <a:ea typeface="MS PGothic" pitchFamily="34" charset="-128"/>
                <a:cs typeface="ＭＳ Ｐゴシック" charset="0"/>
              </a:rPr>
              <a:t>Google who was affected by the drop out of female staff started the Happy Back to Work program</a:t>
            </a:r>
            <a:r>
              <a:rPr lang="en-US" sz="1200" kern="1200" dirty="0">
                <a:solidFill>
                  <a:schemeClr val="tx1"/>
                </a:solidFill>
                <a:effectLst/>
                <a:latin typeface="+mn-lt"/>
                <a:ea typeface="MS PGothic" pitchFamily="34" charset="-128"/>
                <a:cs typeface="ＭＳ Ｐゴシック" charset="0"/>
              </a:rPr>
              <a:t>. It invited people from all over Japan to share ideas on how to make it easier for women to return to work. Over 5000 ideas were collected and shared with more than 1,000 partner companies. Changes that were prompted by this initiative included changing policies around bringing children to work when they’re sick and can’t go to daycare, offering free babysitting, becoming more flexible with work hours, and using training to change co-workers’ attitudes and perceptions toward working mothers. In addition, Google developed re-skilling modules for women, that leveraged online options, teleworking and digital skills acquisition. </a:t>
            </a:r>
          </a:p>
          <a:p>
            <a:endParaRPr lang="en-US" dirty="0"/>
          </a:p>
        </p:txBody>
      </p:sp>
      <p:sp>
        <p:nvSpPr>
          <p:cNvPr id="4" name="Slide Number Placeholder 3"/>
          <p:cNvSpPr>
            <a:spLocks noGrp="1"/>
          </p:cNvSpPr>
          <p:nvPr>
            <p:ph type="sldNum" sz="quarter" idx="5"/>
          </p:nvPr>
        </p:nvSpPr>
        <p:spPr/>
        <p:txBody>
          <a:bodyPr/>
          <a:lstStyle/>
          <a:p>
            <a:fld id="{6A8EB6FB-FD0E-4055-8927-039CFE97F738}" type="slidenum">
              <a:rPr lang="en-US" altLang="en-US" smtClean="0"/>
              <a:pPr/>
              <a:t>2</a:t>
            </a:fld>
            <a:endParaRPr lang="en-US" altLang="en-US"/>
          </a:p>
        </p:txBody>
      </p:sp>
    </p:spTree>
    <p:extLst>
      <p:ext uri="{BB962C8B-B14F-4D97-AF65-F5344CB8AC3E}">
        <p14:creationId xmlns:p14="http://schemas.microsoft.com/office/powerpoint/2010/main" val="67815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Croatia to illustrate the point</a:t>
            </a:r>
          </a:p>
        </p:txBody>
      </p:sp>
      <p:sp>
        <p:nvSpPr>
          <p:cNvPr id="4" name="Slide Number Placeholder 3"/>
          <p:cNvSpPr>
            <a:spLocks noGrp="1"/>
          </p:cNvSpPr>
          <p:nvPr>
            <p:ph type="sldNum" sz="quarter" idx="5"/>
          </p:nvPr>
        </p:nvSpPr>
        <p:spPr/>
        <p:txBody>
          <a:bodyPr/>
          <a:lstStyle/>
          <a:p>
            <a:fld id="{6A8EB6FB-FD0E-4055-8927-039CFE97F738}" type="slidenum">
              <a:rPr lang="en-US" altLang="en-US" smtClean="0"/>
              <a:pPr/>
              <a:t>3</a:t>
            </a:fld>
            <a:endParaRPr lang="en-US" altLang="en-US"/>
          </a:p>
        </p:txBody>
      </p:sp>
    </p:spTree>
    <p:extLst>
      <p:ext uri="{BB962C8B-B14F-4D97-AF65-F5344CB8AC3E}">
        <p14:creationId xmlns:p14="http://schemas.microsoft.com/office/powerpoint/2010/main" val="279243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charset="0"/>
              </a:rPr>
              <a:t>Hard-to reach population groups often resort to self-employment due to a lack of formal employment</a:t>
            </a:r>
          </a:p>
          <a:p>
            <a:r>
              <a:rPr lang="en-US" sz="1200" b="0" i="0" u="none" strike="noStrike" kern="1200" baseline="0" dirty="0">
                <a:solidFill>
                  <a:schemeClr val="tx1"/>
                </a:solidFill>
                <a:latin typeface="+mn-lt"/>
                <a:ea typeface="MS PGothic" pitchFamily="34" charset="-128"/>
                <a:cs typeface="ＭＳ Ｐゴシック" charset="0"/>
              </a:rPr>
              <a:t>opportunities. Women, older men, and youth are more likely to resort to entrepreneurship</a:t>
            </a:r>
          </a:p>
          <a:p>
            <a:endParaRPr lang="en-US" sz="1200" b="0" i="0" u="none" strike="noStrike" kern="1200" baseline="0" dirty="0">
              <a:solidFill>
                <a:schemeClr val="tx1"/>
              </a:solidFill>
              <a:latin typeface="+mn-lt"/>
              <a:ea typeface="MS PGothic" pitchFamily="34" charset="-128"/>
            </a:endParaRPr>
          </a:p>
          <a:p>
            <a:r>
              <a:rPr lang="en-US" sz="1200" b="0" i="0" u="none" strike="noStrike" kern="1200" baseline="0" dirty="0">
                <a:solidFill>
                  <a:schemeClr val="tx1"/>
                </a:solidFill>
                <a:latin typeface="+mn-lt"/>
                <a:ea typeface="MS PGothic" pitchFamily="34" charset="-128"/>
                <a:cs typeface="ＭＳ Ｐゴシック" charset="0"/>
              </a:rPr>
              <a:t>When women resort to entrepreneurship, they are handicapped by the lack of financial literacy</a:t>
            </a:r>
          </a:p>
          <a:p>
            <a:r>
              <a:rPr lang="en-US" sz="1200" b="0" i="0" u="none" strike="noStrike" kern="1200" baseline="0" dirty="0">
                <a:solidFill>
                  <a:schemeClr val="tx1"/>
                </a:solidFill>
                <a:latin typeface="+mn-lt"/>
                <a:ea typeface="MS PGothic" pitchFamily="34" charset="-128"/>
                <a:cs typeface="ＭＳ Ｐゴシック" charset="0"/>
              </a:rPr>
              <a:t>and business-related skills or support needed to succeed in the marketplace. There is</a:t>
            </a:r>
          </a:p>
          <a:p>
            <a:r>
              <a:rPr lang="en-US" sz="1200" b="0" i="0" u="none" strike="noStrike" kern="1200" baseline="0" dirty="0">
                <a:solidFill>
                  <a:schemeClr val="tx1"/>
                </a:solidFill>
                <a:latin typeface="+mn-lt"/>
                <a:ea typeface="MS PGothic" pitchFamily="34" charset="-128"/>
                <a:cs typeface="ＭＳ Ｐゴシック" charset="0"/>
              </a:rPr>
              <a:t>an absence of effective and affordable business development services that could empower women</a:t>
            </a:r>
          </a:p>
          <a:p>
            <a:r>
              <a:rPr lang="en-US" sz="1200" b="0" i="0" u="none" strike="noStrike" kern="1200" baseline="0" dirty="0">
                <a:solidFill>
                  <a:schemeClr val="tx1"/>
                </a:solidFill>
                <a:latin typeface="+mn-lt"/>
                <a:ea typeface="MS PGothic" pitchFamily="34" charset="-128"/>
                <a:cs typeface="ＭＳ Ｐゴシック" charset="0"/>
              </a:rPr>
              <a:t>to take on entrepreneurial roles and start and continue in businesses. A supporting ecosystem of</a:t>
            </a:r>
          </a:p>
          <a:p>
            <a:r>
              <a:rPr lang="en-US" sz="1200" b="0" i="0" u="none" strike="noStrike" kern="1200" baseline="0" dirty="0">
                <a:solidFill>
                  <a:schemeClr val="tx1"/>
                </a:solidFill>
                <a:latin typeface="+mn-lt"/>
                <a:ea typeface="MS PGothic" pitchFamily="34" charset="-128"/>
                <a:cs typeface="ＭＳ Ｐゴシック" charset="0"/>
              </a:rPr>
              <a:t>structured and continuous support is needed in the form of business development from incubation</a:t>
            </a:r>
          </a:p>
          <a:p>
            <a:r>
              <a:rPr lang="en-US" sz="1200" b="0" i="0" u="none" strike="noStrike" kern="1200" baseline="0" dirty="0">
                <a:solidFill>
                  <a:schemeClr val="tx1"/>
                </a:solidFill>
                <a:latin typeface="+mn-lt"/>
                <a:ea typeface="MS PGothic" pitchFamily="34" charset="-128"/>
                <a:cs typeface="ＭＳ Ｐゴシック" charset="0"/>
              </a:rPr>
              <a:t>to development to expansion.</a:t>
            </a:r>
            <a:endParaRPr lang="en-US" dirty="0"/>
          </a:p>
          <a:p>
            <a:endParaRPr lang="en-US" dirty="0"/>
          </a:p>
        </p:txBody>
      </p:sp>
      <p:sp>
        <p:nvSpPr>
          <p:cNvPr id="4" name="Slide Number Placeholder 3"/>
          <p:cNvSpPr>
            <a:spLocks noGrp="1"/>
          </p:cNvSpPr>
          <p:nvPr>
            <p:ph type="sldNum" sz="quarter" idx="5"/>
          </p:nvPr>
        </p:nvSpPr>
        <p:spPr/>
        <p:txBody>
          <a:bodyPr/>
          <a:lstStyle/>
          <a:p>
            <a:fld id="{6A8EB6FB-FD0E-4055-8927-039CFE97F738}" type="slidenum">
              <a:rPr lang="en-US" altLang="en-US" smtClean="0"/>
              <a:pPr/>
              <a:t>4</a:t>
            </a:fld>
            <a:endParaRPr lang="en-US" altLang="en-US"/>
          </a:p>
        </p:txBody>
      </p:sp>
    </p:spTree>
    <p:extLst>
      <p:ext uri="{BB962C8B-B14F-4D97-AF65-F5344CB8AC3E}">
        <p14:creationId xmlns:p14="http://schemas.microsoft.com/office/powerpoint/2010/main" val="22133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Early childhood education and development is an important determinant of future life opportunities. </a:t>
            </a:r>
          </a:p>
          <a:p>
            <a:r>
              <a:rPr lang="en-US" dirty="0"/>
              <a:t>Rates of Roma women not in education, employment or training (NEETS) are strikingly high in Europe</a:t>
            </a:r>
          </a:p>
          <a:p>
            <a:r>
              <a:rPr lang="en-US" sz="1200" b="0" i="0" u="none" strike="noStrike" kern="1200" baseline="0" dirty="0">
                <a:solidFill>
                  <a:schemeClr val="tx1"/>
                </a:solidFill>
                <a:latin typeface="+mn-lt"/>
                <a:ea typeface="MS PGothic" pitchFamily="34" charset="-128"/>
                <a:cs typeface="ＭＳ Ｐゴシック" charset="0"/>
              </a:rPr>
              <a:t>They also do not accumulate human capital through formal channels of education, training,</a:t>
            </a:r>
          </a:p>
          <a:p>
            <a:r>
              <a:rPr lang="en-US" sz="1200" b="0" i="0" u="none" strike="noStrike" kern="1200" baseline="0" dirty="0">
                <a:solidFill>
                  <a:schemeClr val="tx1"/>
                </a:solidFill>
                <a:latin typeface="+mn-lt"/>
                <a:ea typeface="MS PGothic" pitchFamily="34" charset="-128"/>
                <a:cs typeface="ＭＳ Ｐゴシック" charset="0"/>
              </a:rPr>
              <a:t>or employment (</a:t>
            </a:r>
            <a:r>
              <a:rPr lang="en-US" sz="1200" b="0" i="0" u="none" strike="noStrike" kern="1200" baseline="0" dirty="0" err="1">
                <a:solidFill>
                  <a:schemeClr val="tx1"/>
                </a:solidFill>
                <a:latin typeface="+mn-lt"/>
                <a:ea typeface="MS PGothic" pitchFamily="34" charset="-128"/>
                <a:cs typeface="ＭＳ Ｐゴシック" charset="0"/>
              </a:rPr>
              <a:t>Eurofound</a:t>
            </a:r>
            <a:r>
              <a:rPr lang="en-US" sz="1200" b="0" i="0" u="none" strike="noStrike" kern="1200" baseline="0" dirty="0">
                <a:solidFill>
                  <a:schemeClr val="tx1"/>
                </a:solidFill>
                <a:latin typeface="+mn-lt"/>
                <a:ea typeface="MS PGothic" pitchFamily="34" charset="-128"/>
                <a:cs typeface="ＭＳ Ｐゴシック" charset="0"/>
              </a:rPr>
              <a:t> 2014). Youth who drop out before completing secondary school typically</a:t>
            </a:r>
          </a:p>
          <a:p>
            <a:r>
              <a:rPr lang="en-US" sz="1200" b="0" i="0" u="none" strike="noStrike" kern="1200" baseline="0" dirty="0">
                <a:solidFill>
                  <a:schemeClr val="tx1"/>
                </a:solidFill>
                <a:latin typeface="+mn-lt"/>
                <a:ea typeface="MS PGothic" pitchFamily="34" charset="-128"/>
                <a:cs typeface="ＭＳ Ｐゴシック" charset="0"/>
              </a:rPr>
              <a:t>lack key skills that formal sector employment requires. Often they end up settling for less stable</a:t>
            </a:r>
          </a:p>
          <a:p>
            <a:r>
              <a:rPr lang="en-US" sz="1200" b="0" i="0" u="none" strike="noStrike" kern="1200" baseline="0" dirty="0">
                <a:solidFill>
                  <a:schemeClr val="tx1"/>
                </a:solidFill>
                <a:latin typeface="+mn-lt"/>
                <a:ea typeface="MS PGothic" pitchFamily="34" charset="-128"/>
                <a:cs typeface="ＭＳ Ｐゴシック" charset="0"/>
              </a:rPr>
              <a:t>jobs in the informal sector, which sets them on a lifetime path of lower earnings and opportunities.</a:t>
            </a:r>
          </a:p>
          <a:p>
            <a:r>
              <a:rPr lang="en-US" sz="1200" b="0" i="0" u="none" strike="noStrike" kern="1200" baseline="0" dirty="0">
                <a:solidFill>
                  <a:schemeClr val="tx1"/>
                </a:solidFill>
                <a:latin typeface="+mn-lt"/>
                <a:ea typeface="MS PGothic" pitchFamily="34" charset="-128"/>
                <a:cs typeface="ＭＳ Ｐゴシック" charset="0"/>
              </a:rPr>
              <a:t>In addition, there is a long-term effect on labor markets: generations that have higher shares of</a:t>
            </a:r>
          </a:p>
          <a:p>
            <a:r>
              <a:rPr lang="en-US" sz="1200" b="0" i="0" u="none" strike="noStrike" kern="1200" baseline="0" dirty="0">
                <a:solidFill>
                  <a:schemeClr val="tx1"/>
                </a:solidFill>
                <a:latin typeface="+mn-lt"/>
                <a:ea typeface="MS PGothic" pitchFamily="34" charset="-128"/>
                <a:cs typeface="ＭＳ Ｐゴシック" charset="0"/>
              </a:rPr>
              <a:t>NEETs experience long-lasting loss of productivity, lowering overall economic growth (International</a:t>
            </a:r>
          </a:p>
          <a:p>
            <a:r>
              <a:rPr lang="en-US" sz="1200" b="0" i="0" u="none" strike="noStrike" kern="1200" baseline="0" dirty="0" err="1">
                <a:solidFill>
                  <a:schemeClr val="tx1"/>
                </a:solidFill>
                <a:latin typeface="+mn-lt"/>
                <a:ea typeface="MS PGothic" pitchFamily="34" charset="-128"/>
                <a:cs typeface="ＭＳ Ｐゴシック" charset="0"/>
              </a:rPr>
              <a:t>Labour</a:t>
            </a:r>
            <a:r>
              <a:rPr lang="en-US" sz="1200" b="0" i="0" u="none" strike="noStrike" kern="1200" baseline="0" dirty="0">
                <a:solidFill>
                  <a:schemeClr val="tx1"/>
                </a:solidFill>
                <a:latin typeface="+mn-lt"/>
                <a:ea typeface="MS PGothic" pitchFamily="34" charset="-128"/>
                <a:cs typeface="ＭＳ Ｐゴシック" charset="0"/>
              </a:rPr>
              <a:t> Organization (ILO) 2013, </a:t>
            </a:r>
            <a:r>
              <a:rPr lang="en-US" sz="1200" b="0" i="0" u="none" strike="noStrike" kern="1200" baseline="0" dirty="0" err="1">
                <a:solidFill>
                  <a:schemeClr val="tx1"/>
                </a:solidFill>
                <a:latin typeface="+mn-lt"/>
                <a:ea typeface="MS PGothic" pitchFamily="34" charset="-128"/>
                <a:cs typeface="ＭＳ Ｐゴシック" charset="0"/>
              </a:rPr>
              <a:t>Eurofound</a:t>
            </a:r>
            <a:r>
              <a:rPr lang="en-US" sz="1200" b="0" i="0" u="none" strike="noStrike" kern="1200" baseline="0" dirty="0">
                <a:solidFill>
                  <a:schemeClr val="tx1"/>
                </a:solidFill>
                <a:latin typeface="+mn-lt"/>
                <a:ea typeface="MS PGothic" pitchFamily="34" charset="-128"/>
                <a:cs typeface="ＭＳ Ｐゴシック" charset="0"/>
              </a:rPr>
              <a:t> 2014). The phenomenon may also contribute to crime,</a:t>
            </a:r>
          </a:p>
          <a:p>
            <a:r>
              <a:rPr lang="en-US" sz="1200" b="0" i="0" u="none" strike="noStrike" kern="1200" baseline="0" dirty="0">
                <a:solidFill>
                  <a:schemeClr val="tx1"/>
                </a:solidFill>
                <a:latin typeface="+mn-lt"/>
                <a:ea typeface="MS PGothic" pitchFamily="34" charset="-128"/>
                <a:cs typeface="ＭＳ Ｐゴシック" charset="0"/>
              </a:rPr>
              <a:t>addiction, disruptive behavior, and social disintegration (World Bank 2012). Given that most NEET</a:t>
            </a:r>
          </a:p>
          <a:p>
            <a:r>
              <a:rPr lang="en-US" sz="1200" b="0" i="0" u="none" strike="noStrike" kern="1200" baseline="0" dirty="0">
                <a:solidFill>
                  <a:schemeClr val="tx1"/>
                </a:solidFill>
                <a:latin typeface="+mn-lt"/>
                <a:ea typeface="MS PGothic" pitchFamily="34" charset="-128"/>
                <a:cs typeface="ＭＳ Ｐゴシック" charset="0"/>
              </a:rPr>
              <a:t>youth come from poor households, the trend will also lead to greater intergenerational poverty and</a:t>
            </a:r>
          </a:p>
          <a:p>
            <a:r>
              <a:rPr lang="en-US" sz="1200" b="0" i="0" u="none" strike="noStrike" kern="1200" baseline="0" dirty="0">
                <a:solidFill>
                  <a:schemeClr val="tx1"/>
                </a:solidFill>
                <a:latin typeface="+mn-lt"/>
                <a:ea typeface="MS PGothic" pitchFamily="34" charset="-128"/>
                <a:cs typeface="ＭＳ Ｐゴシック" charset="0"/>
              </a:rPr>
              <a:t>obstruct social mobility (Mauro and Mitra 2015; World Bank 2012).</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8EB6FB-FD0E-4055-8927-039CFE97F738}" type="slidenum">
              <a:rPr lang="en-US" altLang="en-US" smtClean="0"/>
              <a:pPr/>
              <a:t>5</a:t>
            </a:fld>
            <a:endParaRPr lang="en-US" altLang="en-US"/>
          </a:p>
        </p:txBody>
      </p:sp>
    </p:spTree>
    <p:extLst>
      <p:ext uri="{BB962C8B-B14F-4D97-AF65-F5344CB8AC3E}">
        <p14:creationId xmlns:p14="http://schemas.microsoft.com/office/powerpoint/2010/main" val="74602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6"/>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8" name="Rectangle 1028"/>
          <p:cNvSpPr>
            <a:spLocks noGrp="1" noChangeArrowheads="1"/>
          </p:cNvSpPr>
          <p:nvPr>
            <p:ph type="dt" sz="half" idx="17"/>
          </p:nvPr>
        </p:nvSpPr>
        <p:spPr>
          <a:xfrm>
            <a:off x="7922684" y="6107114"/>
            <a:ext cx="3401483"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65561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295616"/>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291AB569-80B4-4781-B1ED-728AB6A98B26}"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09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D37D4E29-1A2D-4F8F-B854-B705B40F2F14}"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2767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A9DDEE0A-78CC-4671-9385-79464050472D}" type="slidenum">
              <a:rPr lang="en-US" altLang="en-US"/>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54568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00D7ED67-7549-48BC-BAAE-CC3566C83167}" type="slidenum">
              <a:rPr lang="en-US" altLang="en-US"/>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45776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98AA7406-A5C3-4DEA-B90B-710AFF5125C7}"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0168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70676D03-0100-4D45-865A-5917CA456DF2}"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738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fld id="{492C527B-34EF-457C-82BB-1EC38BCFD9CC}" type="slidenum">
              <a:rPr lang="en-US" altLang="en-US"/>
              <a:pPr/>
              <a:t>‹#›</a:t>
            </a:fld>
            <a:endParaRPr lang="en-US" altLang="en-US"/>
          </a:p>
        </p:txBody>
      </p:sp>
    </p:spTree>
    <p:extLst>
      <p:ext uri="{BB962C8B-B14F-4D97-AF65-F5344CB8AC3E}">
        <p14:creationId xmlns:p14="http://schemas.microsoft.com/office/powerpoint/2010/main" val="3667166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fld id="{A496ECB4-A73C-43B5-8233-746C6D65CCED}"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97699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20712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C4066C40-8886-4CC1-8B6C-93032CE1C29C}"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181505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7" name="Rectangle 1028"/>
          <p:cNvSpPr>
            <a:spLocks noGrp="1" noChangeArrowheads="1"/>
          </p:cNvSpPr>
          <p:nvPr>
            <p:ph type="dt" sz="half" idx="17"/>
          </p:nvPr>
        </p:nvSpPr>
        <p:spPr>
          <a:xfrm>
            <a:off x="7922684" y="6107114"/>
            <a:ext cx="3401483"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476456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FED671AA-E43D-49EC-B857-E3E9116FDBE7}" type="slidenum">
              <a:rPr lang="en-US" altLang="en-US"/>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406880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8804E544-1862-40F9-8D20-9161152F3D8A}" type="slidenum">
              <a:rPr lang="en-US" altLang="en-US"/>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380654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01C3ABE2-B0F3-4734-9B50-71E4F28CE419}" type="slidenum">
              <a:rPr lang="en-US" altLang="en-US"/>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1939552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7"/>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05889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6E0562E2-D54E-4E85-B00A-E69C699B6553}" type="slidenum">
              <a:rPr lang="en-US" altLang="en-US"/>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966673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6"/>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8" name="Rectangle 1028"/>
          <p:cNvSpPr>
            <a:spLocks noGrp="1" noChangeArrowheads="1"/>
          </p:cNvSpPr>
          <p:nvPr>
            <p:ph type="dt" sz="half" idx="17"/>
          </p:nvPr>
        </p:nvSpPr>
        <p:spPr>
          <a:xfrm>
            <a:off x="7922684" y="6107114"/>
            <a:ext cx="3401483"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261696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7" name="Rectangle 1028"/>
          <p:cNvSpPr>
            <a:spLocks noGrp="1" noChangeArrowheads="1"/>
          </p:cNvSpPr>
          <p:nvPr>
            <p:ph type="dt" sz="half" idx="17"/>
          </p:nvPr>
        </p:nvSpPr>
        <p:spPr>
          <a:xfrm>
            <a:off x="7922684" y="6107114"/>
            <a:ext cx="3401483"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4009237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6"/>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7622118" y="6116639"/>
            <a:ext cx="3625849"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064700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12192000" cy="6858000"/>
          </a:xfrm>
          <a:prstGeom prst="rect">
            <a:avLst/>
          </a:prstGeom>
          <a:solidFill>
            <a:schemeClr val="bg1">
              <a:lumMod val="85000"/>
              <a:alpha val="42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ain Title+ SubTitle+Number">
    <p:spTree>
      <p:nvGrpSpPr>
        <p:cNvPr id="1" name=""/>
        <p:cNvGrpSpPr/>
        <p:nvPr/>
      </p:nvGrpSpPr>
      <p:grpSpPr>
        <a:xfrm>
          <a:off x="0" y="0"/>
          <a:ext cx="0" cy="0"/>
          <a:chOff x="0" y="0"/>
          <a:chExt cx="0" cy="0"/>
        </a:xfrm>
      </p:grpSpPr>
      <p:grpSp>
        <p:nvGrpSpPr>
          <p:cNvPr id="24" name="Group 23"/>
          <p:cNvGrpSpPr/>
          <p:nvPr userDrawn="1"/>
        </p:nvGrpSpPr>
        <p:grpSpPr>
          <a:xfrm>
            <a:off x="577516" y="0"/>
            <a:ext cx="11025204" cy="160421"/>
            <a:chOff x="345440" y="0"/>
            <a:chExt cx="11257280" cy="144379"/>
          </a:xfrm>
        </p:grpSpPr>
        <p:sp>
          <p:nvSpPr>
            <p:cNvPr id="19" name="Rectangle 18"/>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0" name="Rectangle 19"/>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1" name="Rectangle 20"/>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35767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6"/>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7622118" y="6116639"/>
            <a:ext cx="3625849"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109325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
        <p:nvSpPr>
          <p:cNvPr id="7" name="Text Placeholder 6"/>
          <p:cNvSpPr>
            <a:spLocks noGrp="1"/>
          </p:cNvSpPr>
          <p:nvPr>
            <p:ph type="body" sz="quarter" idx="13"/>
          </p:nvPr>
        </p:nvSpPr>
        <p:spPr>
          <a:xfrm>
            <a:off x="371959" y="1598613"/>
            <a:ext cx="11267268" cy="4613804"/>
          </a:xfrm>
        </p:spPr>
        <p:txBody>
          <a:bodyPr>
            <a:normAutofit/>
          </a:bodyPr>
          <a:lstStyle>
            <a:lvl1pPr>
              <a:lnSpc>
                <a:spcPct val="100000"/>
              </a:lnSpc>
              <a:spcBef>
                <a:spcPts val="2400"/>
              </a:spcBef>
              <a:tabLst>
                <a:tab pos="8402638" algn="r"/>
              </a:tabLst>
              <a:defRPr lang="en-US" sz="1600" smtClean="0">
                <a:latin typeface="Trebuchet MS" charset="0"/>
                <a:ea typeface="Trebuchet MS" charset="0"/>
                <a:cs typeface="Trebuchet MS" charset="0"/>
              </a:defRPr>
            </a:lvl1pPr>
          </a:lstStyle>
          <a:p>
            <a:pPr lvl="0"/>
            <a:r>
              <a:rPr lang="en-US"/>
              <a:t>Click to edit Master text styles</a:t>
            </a:r>
          </a:p>
        </p:txBody>
      </p:sp>
      <p:grpSp>
        <p:nvGrpSpPr>
          <p:cNvPr id="15" name="Group 14"/>
          <p:cNvGrpSpPr/>
          <p:nvPr userDrawn="1"/>
        </p:nvGrpSpPr>
        <p:grpSpPr>
          <a:xfrm>
            <a:off x="345440" y="0"/>
            <a:ext cx="11257280" cy="144379"/>
            <a:chOff x="345440" y="0"/>
            <a:chExt cx="11257280" cy="144379"/>
          </a:xfrm>
        </p:grpSpPr>
        <p:sp>
          <p:nvSpPr>
            <p:cNvPr id="16" name="Rectangle 15"/>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17" name="Rectangle 16"/>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18" name="Rectangle 17"/>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425159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154982"/>
            <a:ext cx="12192000" cy="6703017"/>
          </a:xfrm>
          <a:prstGeom prst="rect">
            <a:avLst/>
          </a:prstGeom>
          <a:solidFill>
            <a:schemeClr val="bg1">
              <a:lumMod val="85000"/>
              <a:alpha val="42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 name="Group 2"/>
          <p:cNvGrpSpPr/>
          <p:nvPr userDrawn="1"/>
        </p:nvGrpSpPr>
        <p:grpSpPr>
          <a:xfrm>
            <a:off x="345440" y="0"/>
            <a:ext cx="11257280" cy="144379"/>
            <a:chOff x="345440" y="0"/>
            <a:chExt cx="11257280" cy="144379"/>
          </a:xfrm>
        </p:grpSpPr>
        <p:sp>
          <p:nvSpPr>
            <p:cNvPr id="4" name="Rectangle 3"/>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5" name="Rectangle 4"/>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6" name="Rectangle 5"/>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25477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Pic05">
    <p:spTree>
      <p:nvGrpSpPr>
        <p:cNvPr id="1" name=""/>
        <p:cNvGrpSpPr/>
        <p:nvPr/>
      </p:nvGrpSpPr>
      <p:grpSpPr>
        <a:xfrm>
          <a:off x="0" y="0"/>
          <a:ext cx="0" cy="0"/>
          <a:chOff x="0" y="0"/>
          <a:chExt cx="0" cy="0"/>
        </a:xfrm>
      </p:grpSpPr>
      <p:sp>
        <p:nvSpPr>
          <p:cNvPr id="30" name="Right Arrow Callout 29"/>
          <p:cNvSpPr/>
          <p:nvPr userDrawn="1"/>
        </p:nvSpPr>
        <p:spPr>
          <a:xfrm>
            <a:off x="355341" y="1373477"/>
            <a:ext cx="6556903" cy="5058319"/>
          </a:xfrm>
          <a:prstGeom prst="rightArrowCallout">
            <a:avLst>
              <a:gd name="adj1" fmla="val 18792"/>
              <a:gd name="adj2" fmla="val 6638"/>
              <a:gd name="adj3" fmla="val 6983"/>
              <a:gd name="adj4" fmla="val 946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1" name="Picture Placeholder 7"/>
          <p:cNvSpPr>
            <a:spLocks noGrp="1"/>
          </p:cNvSpPr>
          <p:nvPr>
            <p:ph type="pic" sz="quarter" idx="32" hasCustomPrompt="1"/>
          </p:nvPr>
        </p:nvSpPr>
        <p:spPr>
          <a:xfrm>
            <a:off x="542441" y="1580827"/>
            <a:ext cx="5780867" cy="4680488"/>
          </a:xfrm>
          <a:prstGeom prst="rect">
            <a:avLst/>
          </a:prstGeom>
          <a:solidFill>
            <a:schemeClr val="bg1"/>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grpSp>
        <p:nvGrpSpPr>
          <p:cNvPr id="38" name="Group 37"/>
          <p:cNvGrpSpPr/>
          <p:nvPr userDrawn="1"/>
        </p:nvGrpSpPr>
        <p:grpSpPr>
          <a:xfrm>
            <a:off x="345440" y="0"/>
            <a:ext cx="11257280" cy="144379"/>
            <a:chOff x="345440" y="0"/>
            <a:chExt cx="11257280" cy="144379"/>
          </a:xfrm>
        </p:grpSpPr>
        <p:sp>
          <p:nvSpPr>
            <p:cNvPr id="39" name="Rectangle 38"/>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0" name="Rectangle 39"/>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1" name="Rectangle 40"/>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
        <p:nvSpPr>
          <p:cNvPr id="9"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11200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 presetClass="entr" presetSubtype="8" accel="50000" decel="5000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6688666" y="1411707"/>
            <a:ext cx="4978401" cy="4785092"/>
          </a:xfrm>
          <a:prstGeom prst="ellipse">
            <a:avLst/>
          </a:prstGeom>
          <a:solidFill>
            <a:schemeClr val="bg1"/>
          </a:solidFill>
          <a:ln w="60325">
            <a:solidFill>
              <a:schemeClr val="tx1"/>
            </a:solid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grpSp>
        <p:nvGrpSpPr>
          <p:cNvPr id="6" name="Group 5"/>
          <p:cNvGrpSpPr/>
          <p:nvPr userDrawn="1"/>
        </p:nvGrpSpPr>
        <p:grpSpPr>
          <a:xfrm>
            <a:off x="345440" y="0"/>
            <a:ext cx="11257280" cy="144379"/>
            <a:chOff x="345440" y="0"/>
            <a:chExt cx="11257280" cy="144379"/>
          </a:xfrm>
        </p:grpSpPr>
        <p:sp>
          <p:nvSpPr>
            <p:cNvPr id="7" name="Rectangle 6"/>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8" name="Rectangle 7"/>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9" name="Rectangle 8"/>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
        <p:nvSpPr>
          <p:cNvPr id="10"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34250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 presetClass="entr" presetSubtype="4" accel="50000" decel="5000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ppt_x"/>
                                          </p:val>
                                        </p:tav>
                                        <p:tav tm="100000">
                                          <p:val>
                                            <p:strVal val="#ppt_x"/>
                                          </p:val>
                                        </p:tav>
                                      </p:tavLst>
                                    </p:anim>
                                    <p:anim calcmode="lin" valueType="num">
                                      <p:cBhvr additive="base">
                                        <p:cTn id="15"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ullPic">
    <p:spTree>
      <p:nvGrpSpPr>
        <p:cNvPr id="1" name=""/>
        <p:cNvGrpSpPr/>
        <p:nvPr/>
      </p:nvGrpSpPr>
      <p:grpSpPr>
        <a:xfrm>
          <a:off x="0" y="0"/>
          <a:ext cx="0" cy="0"/>
          <a:chOff x="0" y="0"/>
          <a:chExt cx="0" cy="0"/>
        </a:xfrm>
      </p:grpSpPr>
      <p:grpSp>
        <p:nvGrpSpPr>
          <p:cNvPr id="3" name="Group 2"/>
          <p:cNvGrpSpPr/>
          <p:nvPr userDrawn="1"/>
        </p:nvGrpSpPr>
        <p:grpSpPr>
          <a:xfrm>
            <a:off x="345440" y="0"/>
            <a:ext cx="11257280" cy="144379"/>
            <a:chOff x="345440" y="0"/>
            <a:chExt cx="11257280" cy="144379"/>
          </a:xfrm>
        </p:grpSpPr>
        <p:sp>
          <p:nvSpPr>
            <p:cNvPr id="4" name="Rectangle 3"/>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5" name="Rectangle 4"/>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6" name="Rectangle 5"/>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38449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9" name="Group 68"/>
          <p:cNvGrpSpPr/>
          <p:nvPr userDrawn="1"/>
        </p:nvGrpSpPr>
        <p:grpSpPr>
          <a:xfrm>
            <a:off x="345440" y="0"/>
            <a:ext cx="11257280" cy="144379"/>
            <a:chOff x="345440" y="0"/>
            <a:chExt cx="11257280" cy="144379"/>
          </a:xfrm>
        </p:grpSpPr>
        <p:sp>
          <p:nvSpPr>
            <p:cNvPr id="70" name="Rectangle 69"/>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1" name="Rectangle 70"/>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2" name="Rectangle 71"/>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
        <p:nvSpPr>
          <p:cNvPr id="73"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24308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left)">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Main Title+ SubTitle+Number">
    <p:spTree>
      <p:nvGrpSpPr>
        <p:cNvPr id="1" name=""/>
        <p:cNvGrpSpPr/>
        <p:nvPr/>
      </p:nvGrpSpPr>
      <p:grpSpPr>
        <a:xfrm>
          <a:off x="0" y="0"/>
          <a:ext cx="0" cy="0"/>
          <a:chOff x="0" y="0"/>
          <a:chExt cx="0" cy="0"/>
        </a:xfrm>
      </p:grpSpPr>
      <p:grpSp>
        <p:nvGrpSpPr>
          <p:cNvPr id="24" name="Group 23"/>
          <p:cNvGrpSpPr/>
          <p:nvPr userDrawn="1"/>
        </p:nvGrpSpPr>
        <p:grpSpPr>
          <a:xfrm>
            <a:off x="577516" y="0"/>
            <a:ext cx="11025204" cy="160421"/>
            <a:chOff x="345440" y="0"/>
            <a:chExt cx="11257280" cy="144379"/>
          </a:xfrm>
        </p:grpSpPr>
        <p:sp>
          <p:nvSpPr>
            <p:cNvPr id="19" name="Rectangle 18"/>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0" name="Rectangle 19"/>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1" name="Rectangle 20"/>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6602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
        <p:nvSpPr>
          <p:cNvPr id="7" name="Text Placeholder 6"/>
          <p:cNvSpPr>
            <a:spLocks noGrp="1"/>
          </p:cNvSpPr>
          <p:nvPr>
            <p:ph type="body" sz="quarter" idx="13"/>
          </p:nvPr>
        </p:nvSpPr>
        <p:spPr>
          <a:xfrm>
            <a:off x="371959" y="1598613"/>
            <a:ext cx="11267268" cy="4613804"/>
          </a:xfrm>
        </p:spPr>
        <p:txBody>
          <a:bodyPr>
            <a:normAutofit/>
          </a:bodyPr>
          <a:lstStyle>
            <a:lvl1pPr>
              <a:lnSpc>
                <a:spcPct val="100000"/>
              </a:lnSpc>
              <a:spcBef>
                <a:spcPts val="2400"/>
              </a:spcBef>
              <a:tabLst>
                <a:tab pos="8402638" algn="r"/>
              </a:tabLst>
              <a:defRPr lang="en-US" sz="1600" smtClean="0">
                <a:latin typeface="Trebuchet MS" charset="0"/>
                <a:ea typeface="Trebuchet MS" charset="0"/>
                <a:cs typeface="Trebuchet MS" charset="0"/>
              </a:defRPr>
            </a:lvl1pPr>
          </a:lstStyle>
          <a:p>
            <a:pPr lvl="0"/>
            <a:r>
              <a:rPr lang="en-US"/>
              <a:t>Click to edit Master text styles</a:t>
            </a:r>
          </a:p>
        </p:txBody>
      </p:sp>
      <p:grpSp>
        <p:nvGrpSpPr>
          <p:cNvPr id="15" name="Group 14"/>
          <p:cNvGrpSpPr/>
          <p:nvPr userDrawn="1"/>
        </p:nvGrpSpPr>
        <p:grpSpPr>
          <a:xfrm>
            <a:off x="345440" y="0"/>
            <a:ext cx="11257280" cy="144379"/>
            <a:chOff x="345440" y="0"/>
            <a:chExt cx="11257280" cy="144379"/>
          </a:xfrm>
        </p:grpSpPr>
        <p:sp>
          <p:nvSpPr>
            <p:cNvPr id="16" name="Rectangle 15"/>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17" name="Rectangle 16"/>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18" name="Rectangle 17"/>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Tree>
    <p:extLst>
      <p:ext uri="{BB962C8B-B14F-4D97-AF65-F5344CB8AC3E}">
        <p14:creationId xmlns:p14="http://schemas.microsoft.com/office/powerpoint/2010/main" val="18395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Pic05">
    <p:spTree>
      <p:nvGrpSpPr>
        <p:cNvPr id="1" name=""/>
        <p:cNvGrpSpPr/>
        <p:nvPr/>
      </p:nvGrpSpPr>
      <p:grpSpPr>
        <a:xfrm>
          <a:off x="0" y="0"/>
          <a:ext cx="0" cy="0"/>
          <a:chOff x="0" y="0"/>
          <a:chExt cx="0" cy="0"/>
        </a:xfrm>
      </p:grpSpPr>
      <p:sp>
        <p:nvSpPr>
          <p:cNvPr id="30" name="Right Arrow Callout 29"/>
          <p:cNvSpPr/>
          <p:nvPr userDrawn="1"/>
        </p:nvSpPr>
        <p:spPr>
          <a:xfrm>
            <a:off x="355341" y="1373477"/>
            <a:ext cx="6556903" cy="5058319"/>
          </a:xfrm>
          <a:prstGeom prst="rightArrowCallout">
            <a:avLst>
              <a:gd name="adj1" fmla="val 18792"/>
              <a:gd name="adj2" fmla="val 6638"/>
              <a:gd name="adj3" fmla="val 6983"/>
              <a:gd name="adj4" fmla="val 946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1" name="Picture Placeholder 7"/>
          <p:cNvSpPr>
            <a:spLocks noGrp="1"/>
          </p:cNvSpPr>
          <p:nvPr>
            <p:ph type="pic" sz="quarter" idx="32" hasCustomPrompt="1"/>
          </p:nvPr>
        </p:nvSpPr>
        <p:spPr>
          <a:xfrm>
            <a:off x="542441" y="1580827"/>
            <a:ext cx="5780867" cy="4680488"/>
          </a:xfrm>
          <a:prstGeom prst="rect">
            <a:avLst/>
          </a:prstGeom>
          <a:solidFill>
            <a:schemeClr val="bg1"/>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grpSp>
        <p:nvGrpSpPr>
          <p:cNvPr id="38" name="Group 37"/>
          <p:cNvGrpSpPr/>
          <p:nvPr userDrawn="1"/>
        </p:nvGrpSpPr>
        <p:grpSpPr>
          <a:xfrm>
            <a:off x="345440" y="0"/>
            <a:ext cx="11257280" cy="144379"/>
            <a:chOff x="345440" y="0"/>
            <a:chExt cx="11257280" cy="144379"/>
          </a:xfrm>
        </p:grpSpPr>
        <p:sp>
          <p:nvSpPr>
            <p:cNvPr id="39" name="Rectangle 38"/>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0" name="Rectangle 39"/>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1" name="Rectangle 40"/>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
        <p:nvSpPr>
          <p:cNvPr id="9"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190809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 presetClass="entr" presetSubtype="8" accel="50000" decel="5000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9" name="Group 68"/>
          <p:cNvGrpSpPr/>
          <p:nvPr userDrawn="1"/>
        </p:nvGrpSpPr>
        <p:grpSpPr>
          <a:xfrm>
            <a:off x="345440" y="0"/>
            <a:ext cx="11257280" cy="144379"/>
            <a:chOff x="345440" y="0"/>
            <a:chExt cx="11257280" cy="144379"/>
          </a:xfrm>
        </p:grpSpPr>
        <p:sp>
          <p:nvSpPr>
            <p:cNvPr id="70" name="Rectangle 69"/>
            <p:cNvSpPr>
              <a:spLocks noChangeArrowheads="1"/>
            </p:cNvSpPr>
            <p:nvPr userDrawn="1"/>
          </p:nvSpPr>
          <p:spPr bwMode="auto">
            <a:xfrm>
              <a:off x="345440" y="0"/>
              <a:ext cx="8514080" cy="142240"/>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1" name="Rectangle 70"/>
            <p:cNvSpPr>
              <a:spLocks noChangeArrowheads="1"/>
            </p:cNvSpPr>
            <p:nvPr userDrawn="1"/>
          </p:nvSpPr>
          <p:spPr bwMode="auto">
            <a:xfrm>
              <a:off x="8855242" y="0"/>
              <a:ext cx="1040598" cy="144379"/>
            </a:xfrm>
            <a:prstGeom prst="rect">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72" name="Rectangle 71"/>
            <p:cNvSpPr>
              <a:spLocks noChangeArrowheads="1"/>
            </p:cNvSpPr>
            <p:nvPr userDrawn="1"/>
          </p:nvSpPr>
          <p:spPr bwMode="auto">
            <a:xfrm>
              <a:off x="9875520" y="0"/>
              <a:ext cx="1727200" cy="142240"/>
            </a:xfrm>
            <a:prstGeom prst="rect">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grpSp>
      <p:sp>
        <p:nvSpPr>
          <p:cNvPr id="73" name="Title 1"/>
          <p:cNvSpPr>
            <a:spLocks noGrp="1"/>
          </p:cNvSpPr>
          <p:nvPr>
            <p:ph type="title"/>
          </p:nvPr>
        </p:nvSpPr>
        <p:spPr>
          <a:xfrm>
            <a:off x="351927" y="301627"/>
            <a:ext cx="11282705" cy="756707"/>
          </a:xfrm>
        </p:spPr>
        <p:txBody>
          <a:bodyPr>
            <a:normAutofit/>
          </a:bodyPr>
          <a:lstStyle>
            <a:lvl1pPr algn="ctr">
              <a:defRPr sz="2800" b="1" i="0">
                <a:solidFill>
                  <a:schemeClr val="tx1"/>
                </a:solidFill>
                <a:latin typeface="Trebuchet MS" charset="0"/>
                <a:ea typeface="Trebuchet MS" charset="0"/>
                <a:cs typeface="Trebuchet MS" charset="0"/>
              </a:defRPr>
            </a:lvl1pPr>
          </a:lstStyle>
          <a:p>
            <a:r>
              <a:rPr lang="en-US" dirty="0"/>
              <a:t>Click to edit Master title style</a:t>
            </a:r>
          </a:p>
        </p:txBody>
      </p:sp>
    </p:spTree>
    <p:extLst>
      <p:ext uri="{BB962C8B-B14F-4D97-AF65-F5344CB8AC3E}">
        <p14:creationId xmlns:p14="http://schemas.microsoft.com/office/powerpoint/2010/main" val="281006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left)">
                                      <p:cBhvr>
                                        <p:cTn id="1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21BA8579-82B8-4401-95A3-F7A23071EEAA}" type="slidenum">
              <a:rPr lang="en-US" altLang="en-US"/>
              <a:pPr/>
              <a:t>‹#›</a:t>
            </a:fld>
            <a:endParaRPr lang="en-US" altLang="en-US"/>
          </a:p>
        </p:txBody>
      </p:sp>
    </p:spTree>
    <p:extLst>
      <p:ext uri="{BB962C8B-B14F-4D97-AF65-F5344CB8AC3E}">
        <p14:creationId xmlns:p14="http://schemas.microsoft.com/office/powerpoint/2010/main" val="386978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a:lvl1pPr>
          </a:lstStyle>
          <a:p>
            <a:fld id="{5BF910F0-678F-4466-B391-9AB91D84B4AB}" type="slidenum">
              <a:rPr lang="en-US" altLang="en-US"/>
              <a:pPr/>
              <a:t>‹#›</a:t>
            </a:fld>
            <a:endParaRPr lang="en-US" altLang="en-US"/>
          </a:p>
        </p:txBody>
      </p:sp>
    </p:spTree>
    <p:extLst>
      <p:ext uri="{BB962C8B-B14F-4D97-AF65-F5344CB8AC3E}">
        <p14:creationId xmlns:p14="http://schemas.microsoft.com/office/powerpoint/2010/main" val="355483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a:spLocks noChangeArrowheads="1"/>
          </p:cNvSpPr>
          <p:nvPr userDrawn="1"/>
        </p:nvSpPr>
        <p:spPr bwMode="auto">
          <a:xfrm>
            <a:off x="11375755" y="6540285"/>
            <a:ext cx="319953" cy="317715"/>
          </a:xfrm>
          <a:prstGeom prst="rect">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 name="TextBox 3"/>
          <p:cNvSpPr txBox="1"/>
          <p:nvPr userDrawn="1"/>
        </p:nvSpPr>
        <p:spPr>
          <a:xfrm>
            <a:off x="11174276" y="6580892"/>
            <a:ext cx="728420" cy="230832"/>
          </a:xfrm>
          <a:prstGeom prst="rect">
            <a:avLst/>
          </a:prstGeom>
          <a:noFill/>
        </p:spPr>
        <p:txBody>
          <a:bodyPr wrap="square" rtlCol="0">
            <a:spAutoFit/>
          </a:bodyPr>
          <a:lstStyle/>
          <a:p>
            <a:pPr algn="ctr"/>
            <a:fld id="{3B53850E-14E7-9A42-A969-35238C789828}" type="slidenum">
              <a:rPr lang="en-US" sz="900" b="0" i="0" smtClean="0">
                <a:solidFill>
                  <a:schemeClr val="bg1"/>
                </a:solidFill>
                <a:latin typeface="Trebuchet MS" charset="0"/>
                <a:ea typeface="Trebuchet MS" charset="0"/>
                <a:cs typeface="Trebuchet MS" charset="0"/>
              </a:rPr>
              <a:pPr algn="ctr"/>
              <a:t>‹#›</a:t>
            </a:fld>
            <a:endParaRPr lang="en-US" sz="900" b="0" i="0" dirty="0">
              <a:solidFill>
                <a:schemeClr val="bg1"/>
              </a:solidFill>
              <a:latin typeface="Trebuchet MS" charset="0"/>
              <a:ea typeface="Trebuchet MS" charset="0"/>
              <a:cs typeface="Trebuchet MS" charset="0"/>
            </a:endParaRPr>
          </a:p>
        </p:txBody>
      </p:sp>
    </p:spTree>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45" r:id="rId4"/>
    <p:sldLayoutId id="2147485446" r:id="rId5"/>
    <p:sldLayoutId id="2147485449" r:id="rId6"/>
    <p:sldLayoutId id="2147485436" r:id="rId7"/>
  </p:sldLayoutIdLst>
  <p:hf sldNum="0" hdr="0" ftr="0" dt="0"/>
  <p:txStyles>
    <p:titleStyle>
      <a:lvl1pPr algn="l" rtl="0" eaLnBrk="1" fontAlgn="base" hangingPunct="1">
        <a:spcBef>
          <a:spcPct val="0"/>
        </a:spcBef>
        <a:spcAft>
          <a:spcPct val="0"/>
        </a:spcAft>
        <a:defRPr sz="2600" cap="all">
          <a:solidFill>
            <a:schemeClr val="tx1"/>
          </a:solidFill>
          <a:latin typeface="Roboto" charset="0"/>
          <a:ea typeface="Roboto" charset="0"/>
          <a:cs typeface="Roboto"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Roboto" charset="0"/>
          <a:ea typeface="Roboto" charset="0"/>
          <a:cs typeface="Roboto"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Roboto" charset="0"/>
          <a:ea typeface="Roboto" charset="0"/>
          <a:cs typeface="Roboto" charset="0"/>
        </a:defRPr>
      </a:lvl2pPr>
      <a:lvl3pPr marL="4763" indent="909638"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3pPr>
      <a:lvl4pPr marL="1600200" indent="-228600"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4pPr>
      <a:lvl5pPr marL="2057400" indent="-228600"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Roboto" charset="0"/>
              <a:ea typeface="Roboto" charset="0"/>
              <a:cs typeface="Roboto" charset="0"/>
            </a:endParaRPr>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Roboto" charset="0"/>
              <a:ea typeface="Roboto" charset="0"/>
              <a:cs typeface="Roboto" charset="0"/>
            </a:endParaRPr>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latin typeface="Roboto" charset="0"/>
              <a:ea typeface="Roboto" charset="0"/>
              <a:cs typeface="Roboto" charset="0"/>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Roboto" charset="0"/>
                <a:ea typeface="Roboto" charset="0"/>
                <a:cs typeface="Roboto" charset="0"/>
              </a:defRPr>
            </a:lvl1pPr>
          </a:lstStyle>
          <a:p>
            <a:fld id="{0D680019-700B-4FA6-981C-3A5B866CCC90}" type="slidenum">
              <a:rPr lang="en-US" altLang="en-US" smtClean="0"/>
              <a:pPr/>
              <a:t>‹#›</a:t>
            </a:fld>
            <a:endParaRPr lang="en-US" altLang="en-US"/>
          </a:p>
        </p:txBody>
      </p:sp>
      <p:sp>
        <p:nvSpPr>
          <p:cNvPr id="5" name="Footer Placeholder 4"/>
          <p:cNvSpPr>
            <a:spLocks noGrp="1"/>
          </p:cNvSpPr>
          <p:nvPr>
            <p:ph type="ftr" sz="quarter" idx="3"/>
          </p:nvPr>
        </p:nvSpPr>
        <p:spPr>
          <a:xfrm>
            <a:off x="988485" y="6356351"/>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Roboto" charset="0"/>
                <a:ea typeface="Roboto" charset="0"/>
                <a:cs typeface="Roboto" charset="0"/>
              </a:defRPr>
            </a:lvl1pPr>
          </a:lstStyle>
          <a:p>
            <a:pPr>
              <a:defRPr/>
            </a:pPr>
            <a:endParaRPr lang="en-US"/>
          </a:p>
        </p:txBody>
      </p:sp>
      <p:pic>
        <p:nvPicPr>
          <p:cNvPr id="2057" name="Picture 10"/>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025027" y="6293224"/>
            <a:ext cx="2803032" cy="412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5" r:id="rId1"/>
    <p:sldLayoutId id="2147485437" r:id="rId2"/>
    <p:sldLayoutId id="2147485420" r:id="rId3"/>
    <p:sldLayoutId id="2147485421" r:id="rId4"/>
    <p:sldLayoutId id="2147485422" r:id="rId5"/>
    <p:sldLayoutId id="2147485423" r:id="rId6"/>
    <p:sldLayoutId id="2147485424" r:id="rId7"/>
    <p:sldLayoutId id="2147485425" r:id="rId8"/>
    <p:sldLayoutId id="2147485438" r:id="rId9"/>
    <p:sldLayoutId id="2147485426" r:id="rId10"/>
    <p:sldLayoutId id="2147485439" r:id="rId11"/>
    <p:sldLayoutId id="2147485427" r:id="rId12"/>
    <p:sldLayoutId id="2147485428" r:id="rId13"/>
    <p:sldLayoutId id="2147485429" r:id="rId14"/>
    <p:sldLayoutId id="2147485430" r:id="rId15"/>
    <p:sldLayoutId id="2147485440" r:id="rId16"/>
    <p:sldLayoutId id="2147485431" r:id="rId17"/>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Roboto" charset="0"/>
          <a:ea typeface="Roboto" charset="0"/>
          <a:cs typeface="Roboto"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Roboto" charset="0"/>
          <a:ea typeface="Roboto" charset="0"/>
          <a:cs typeface="Roboto" charset="0"/>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Roboto" charset="0"/>
          <a:ea typeface="Roboto" charset="0"/>
          <a:cs typeface="Roboto" charset="0"/>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Roboto" charset="0"/>
          <a:ea typeface="Roboto" charset="0"/>
          <a:cs typeface="Roboto" charset="0"/>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Roboto" charset="0"/>
          <a:ea typeface="Roboto" charset="0"/>
          <a:cs typeface="Roboto" charset="0"/>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Roboto" charset="0"/>
          <a:ea typeface="Roboto" charset="0"/>
          <a:cs typeface="Roboto"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a:spLocks noChangeArrowheads="1"/>
          </p:cNvSpPr>
          <p:nvPr userDrawn="1"/>
        </p:nvSpPr>
        <p:spPr bwMode="auto">
          <a:xfrm>
            <a:off x="11375755" y="6540285"/>
            <a:ext cx="319953" cy="317715"/>
          </a:xfrm>
          <a:prstGeom prst="rect">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4" name="TextBox 3"/>
          <p:cNvSpPr txBox="1"/>
          <p:nvPr userDrawn="1"/>
        </p:nvSpPr>
        <p:spPr>
          <a:xfrm>
            <a:off x="11174276" y="6580892"/>
            <a:ext cx="728420" cy="230832"/>
          </a:xfrm>
          <a:prstGeom prst="rect">
            <a:avLst/>
          </a:prstGeom>
          <a:noFill/>
        </p:spPr>
        <p:txBody>
          <a:bodyPr wrap="square" rtlCol="0">
            <a:spAutoFit/>
          </a:bodyPr>
          <a:lstStyle/>
          <a:p>
            <a:pPr algn="ctr"/>
            <a:fld id="{3B53850E-14E7-9A42-A969-35238C789828}" type="slidenum">
              <a:rPr lang="en-US" sz="900" b="0" i="0" smtClean="0">
                <a:solidFill>
                  <a:schemeClr val="bg1"/>
                </a:solidFill>
                <a:latin typeface="Trebuchet MS" charset="0"/>
                <a:ea typeface="Trebuchet MS" charset="0"/>
                <a:cs typeface="Trebuchet MS" charset="0"/>
              </a:rPr>
              <a:pPr algn="ctr"/>
              <a:t>‹#›</a:t>
            </a:fld>
            <a:endParaRPr lang="en-US" sz="900" b="0" i="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094724070"/>
      </p:ext>
    </p:extLst>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Lst>
  <p:hf sldNum="0" hdr="0" ftr="0" dt="0"/>
  <p:txStyles>
    <p:titleStyle>
      <a:lvl1pPr algn="l" rtl="0" eaLnBrk="1" fontAlgn="base" hangingPunct="1">
        <a:spcBef>
          <a:spcPct val="0"/>
        </a:spcBef>
        <a:spcAft>
          <a:spcPct val="0"/>
        </a:spcAft>
        <a:defRPr sz="2600" cap="all">
          <a:solidFill>
            <a:schemeClr val="tx1"/>
          </a:solidFill>
          <a:latin typeface="Roboto" charset="0"/>
          <a:ea typeface="Roboto" charset="0"/>
          <a:cs typeface="Roboto"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Roboto" charset="0"/>
          <a:ea typeface="Roboto" charset="0"/>
          <a:cs typeface="Roboto"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Roboto" charset="0"/>
          <a:ea typeface="Roboto" charset="0"/>
          <a:cs typeface="Roboto" charset="0"/>
        </a:defRPr>
      </a:lvl2pPr>
      <a:lvl3pPr marL="4763" indent="909638"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3pPr>
      <a:lvl4pPr marL="1600200" indent="-228600"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4pPr>
      <a:lvl5pPr marL="2057400" indent="-228600" algn="l" rtl="0" eaLnBrk="1" fontAlgn="base" hangingPunct="1">
        <a:spcBef>
          <a:spcPct val="20000"/>
        </a:spcBef>
        <a:spcAft>
          <a:spcPct val="0"/>
        </a:spcAft>
        <a:buClr>
          <a:srgbClr val="00783C"/>
        </a:buClr>
        <a:defRPr>
          <a:solidFill>
            <a:schemeClr val="tx1"/>
          </a:solidFill>
          <a:latin typeface="Roboto" charset="0"/>
          <a:ea typeface="Roboto" charset="0"/>
          <a:cs typeface="Roboto"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rot="16200000" flipV="1">
            <a:off x="7084655" y="173626"/>
            <a:ext cx="4495424" cy="4550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18"/>
          <p:cNvGrpSpPr/>
          <p:nvPr/>
        </p:nvGrpSpPr>
        <p:grpSpPr>
          <a:xfrm>
            <a:off x="7056674" y="4620225"/>
            <a:ext cx="4556036" cy="172550"/>
            <a:chOff x="160021" y="4694097"/>
            <a:chExt cx="8835949" cy="239855"/>
          </a:xfrm>
          <a:solidFill>
            <a:schemeClr val="accent1"/>
          </a:solidFill>
        </p:grpSpPr>
        <p:sp>
          <p:nvSpPr>
            <p:cNvPr id="20" name="Rectangle 7"/>
            <p:cNvSpPr>
              <a:spLocks noChangeArrowheads="1"/>
            </p:cNvSpPr>
            <p:nvPr/>
          </p:nvSpPr>
          <p:spPr bwMode="auto">
            <a:xfrm rot="16200000">
              <a:off x="923457" y="3931976"/>
              <a:ext cx="238540" cy="176541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dirty="0">
                <a:ln>
                  <a:noFill/>
                </a:ln>
                <a:solidFill>
                  <a:srgbClr val="92D050"/>
                </a:solidFill>
                <a:effectLst/>
                <a:uLnTx/>
                <a:uFillTx/>
                <a:latin typeface="Trebuchet MS" panose="020B0603020202020204" pitchFamily="34" charset="0"/>
                <a:ea typeface="MS PGothic" panose="020B0600070205080204" pitchFamily="34" charset="-128"/>
                <a:cs typeface="Arial" panose="020B0604020202020204" pitchFamily="34" charset="0"/>
              </a:endParaRPr>
            </a:p>
          </p:txBody>
        </p:sp>
        <p:sp>
          <p:nvSpPr>
            <p:cNvPr id="22" name="Rectangle 9"/>
            <p:cNvSpPr>
              <a:spLocks noChangeArrowheads="1"/>
            </p:cNvSpPr>
            <p:nvPr/>
          </p:nvSpPr>
          <p:spPr bwMode="auto">
            <a:xfrm rot="16200000">
              <a:off x="5324974" y="1262614"/>
              <a:ext cx="239514" cy="7102479"/>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dirty="0">
                <a:ln>
                  <a:noFill/>
                </a:ln>
                <a:solidFill>
                  <a:srgbClr val="92D050"/>
                </a:solidFill>
                <a:effectLst/>
                <a:uLnTx/>
                <a:uFillTx/>
                <a:latin typeface="Trebuchet MS" panose="020B0603020202020204" pitchFamily="34" charset="0"/>
                <a:ea typeface="MS PGothic" panose="020B0600070205080204" pitchFamily="34" charset="-128"/>
                <a:cs typeface="Arial" panose="020B0604020202020204" pitchFamily="34" charset="0"/>
              </a:endParaRPr>
            </a:p>
          </p:txBody>
        </p:sp>
        <p:sp>
          <p:nvSpPr>
            <p:cNvPr id="31" name="Rectangle 7"/>
            <p:cNvSpPr>
              <a:spLocks noChangeArrowheads="1"/>
            </p:cNvSpPr>
            <p:nvPr/>
          </p:nvSpPr>
          <p:spPr bwMode="auto">
            <a:xfrm rot="16200000">
              <a:off x="1810746" y="4761725"/>
              <a:ext cx="238540" cy="10591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dirty="0">
                <a:ln>
                  <a:noFill/>
                </a:ln>
                <a:solidFill>
                  <a:srgbClr val="92D050"/>
                </a:solidFill>
                <a:effectLst/>
                <a:uLnTx/>
                <a:uFillTx/>
                <a:latin typeface="Trebuchet MS" panose="020B0603020202020204" pitchFamily="34" charset="0"/>
                <a:ea typeface="MS PGothic" panose="020B0600070205080204" pitchFamily="34" charset="-128"/>
                <a:cs typeface="Arial" panose="020B0604020202020204" pitchFamily="34" charset="0"/>
              </a:endParaRPr>
            </a:p>
          </p:txBody>
        </p:sp>
      </p:grpSp>
      <p:sp>
        <p:nvSpPr>
          <p:cNvPr id="27" name="TextBox 26"/>
          <p:cNvSpPr txBox="1"/>
          <p:nvPr/>
        </p:nvSpPr>
        <p:spPr>
          <a:xfrm>
            <a:off x="7181708" y="835450"/>
            <a:ext cx="4389119" cy="3621441"/>
          </a:xfrm>
          <a:prstGeom prst="rect">
            <a:avLst/>
          </a:prstGeom>
          <a:noFill/>
        </p:spPr>
        <p:txBody>
          <a:bodyPr wrap="square" rtlCol="0">
            <a:spAutoFit/>
          </a:bodyPr>
          <a:lstStyle/>
          <a:p>
            <a:r>
              <a:rPr lang="en-US" sz="3000" dirty="0">
                <a:solidFill>
                  <a:schemeClr val="bg1"/>
                </a:solidFill>
              </a:rPr>
              <a:t>INVESTING IN OPPORTUNITIES FOR ALL:</a:t>
            </a:r>
          </a:p>
          <a:p>
            <a:r>
              <a:rPr lang="hr-HR" sz="3000" dirty="0" err="1">
                <a:solidFill>
                  <a:srgbClr val="FFFF00"/>
                </a:solidFill>
              </a:rPr>
              <a:t>Increasing</a:t>
            </a:r>
            <a:r>
              <a:rPr lang="hr-HR" sz="3000" dirty="0">
                <a:solidFill>
                  <a:srgbClr val="FFFF00"/>
                </a:solidFill>
              </a:rPr>
              <a:t> </a:t>
            </a:r>
            <a:r>
              <a:rPr lang="hr-HR" sz="3000" dirty="0" err="1">
                <a:solidFill>
                  <a:srgbClr val="FFFF00"/>
                </a:solidFill>
              </a:rPr>
              <a:t>labor</a:t>
            </a:r>
            <a:r>
              <a:rPr lang="hr-HR" sz="3000" dirty="0">
                <a:solidFill>
                  <a:srgbClr val="FFFF00"/>
                </a:solidFill>
              </a:rPr>
              <a:t> market </a:t>
            </a:r>
            <a:r>
              <a:rPr lang="hr-HR" sz="3000" dirty="0" err="1">
                <a:solidFill>
                  <a:srgbClr val="FFFF00"/>
                </a:solidFill>
              </a:rPr>
              <a:t>participation</a:t>
            </a:r>
            <a:r>
              <a:rPr lang="hr-HR" sz="3000" dirty="0">
                <a:solidFill>
                  <a:srgbClr val="FFFF00"/>
                </a:solidFill>
              </a:rPr>
              <a:t> </a:t>
            </a:r>
            <a:r>
              <a:rPr lang="hr-HR" sz="3000" dirty="0" err="1">
                <a:solidFill>
                  <a:srgbClr val="FFFF00"/>
                </a:solidFill>
              </a:rPr>
              <a:t>of</a:t>
            </a:r>
            <a:r>
              <a:rPr lang="hr-HR" sz="3000" dirty="0">
                <a:solidFill>
                  <a:srgbClr val="FFFF00"/>
                </a:solidFill>
              </a:rPr>
              <a:t> </a:t>
            </a:r>
            <a:r>
              <a:rPr lang="hr-HR" sz="3000" dirty="0" err="1">
                <a:solidFill>
                  <a:srgbClr val="FFFF00"/>
                </a:solidFill>
              </a:rPr>
              <a:t>women</a:t>
            </a:r>
            <a:r>
              <a:rPr lang="hr-HR" sz="3000" dirty="0">
                <a:solidFill>
                  <a:srgbClr val="FFFF00"/>
                </a:solidFill>
              </a:rPr>
              <a:t> </a:t>
            </a:r>
            <a:r>
              <a:rPr lang="hr-HR" sz="3000" dirty="0" err="1">
                <a:solidFill>
                  <a:srgbClr val="FFFF00"/>
                </a:solidFill>
              </a:rPr>
              <a:t>in</a:t>
            </a:r>
            <a:r>
              <a:rPr lang="hr-HR" sz="3000" dirty="0">
                <a:solidFill>
                  <a:srgbClr val="FFFF00"/>
                </a:solidFill>
              </a:rPr>
              <a:t> Croatia</a:t>
            </a:r>
            <a:endParaRPr lang="en-US" sz="3000" dirty="0">
              <a:solidFill>
                <a:srgbClr val="FFFF00"/>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cs typeface="Arial" panose="020B0604020202020204" pitchFamily="34" charset="0"/>
              </a:rPr>
              <a:t> </a:t>
            </a:r>
            <a:endParaRPr kumimoji="0" lang="en-US" sz="2000" b="1" i="0" u="none" strike="noStrike" kern="1200" cap="none" spc="0" normalizeH="0" baseline="0" noProof="0" dirty="0">
              <a:ln>
                <a:noFill/>
              </a:ln>
              <a:solidFill>
                <a:srgbClr val="ACD23C"/>
              </a:solidFill>
              <a:effectLst/>
              <a:uLnTx/>
              <a:uFillTx/>
              <a:latin typeface="Trebuchet MS" panose="020B0603020202020204" pitchFamily="34" charset="0"/>
              <a:ea typeface="MS PGothic" panose="020B0600070205080204" pitchFamily="34" charset="-128"/>
              <a:cs typeface="Arial" panose="020B0604020202020204" pitchFamily="34" charset="0"/>
            </a:endParaRPr>
          </a:p>
        </p:txBody>
      </p:sp>
      <p:pic>
        <p:nvPicPr>
          <p:cNvPr id="29" name="Picture Placeholder 14">
            <a:extLst>
              <a:ext uri="{FF2B5EF4-FFF2-40B4-BE49-F238E27FC236}">
                <a16:creationId xmlns:a16="http://schemas.microsoft.com/office/drawing/2014/main" id="{115BCD39-CF47-4C1F-A86E-DFDED8643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864" y="5120640"/>
            <a:ext cx="5132205" cy="1298448"/>
          </a:xfrm>
          <a:prstGeom prst="rect">
            <a:avLst/>
          </a:prstGeom>
        </p:spPr>
      </p:pic>
    </p:spTree>
    <p:extLst>
      <p:ext uri="{BB962C8B-B14F-4D97-AF65-F5344CB8AC3E}">
        <p14:creationId xmlns:p14="http://schemas.microsoft.com/office/powerpoint/2010/main" val="2431810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6AB807F-7156-4C26-9CF6-EEA9F9BB04A9}"/>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450230"/>
            <a:ext cx="5871152" cy="3000472"/>
          </a:xfrm>
        </p:spPr>
      </p:pic>
      <p:sp>
        <p:nvSpPr>
          <p:cNvPr id="3" name="Title 2">
            <a:extLst>
              <a:ext uri="{FF2B5EF4-FFF2-40B4-BE49-F238E27FC236}">
                <a16:creationId xmlns:a16="http://schemas.microsoft.com/office/drawing/2014/main" id="{A41A9F49-C7C0-418E-BBD8-549EA944191E}"/>
              </a:ext>
            </a:extLst>
          </p:cNvPr>
          <p:cNvSpPr>
            <a:spLocks noGrp="1"/>
          </p:cNvSpPr>
          <p:nvPr>
            <p:ph type="title"/>
          </p:nvPr>
        </p:nvSpPr>
        <p:spPr>
          <a:xfrm>
            <a:off x="587829" y="301627"/>
            <a:ext cx="11046803" cy="756707"/>
          </a:xfrm>
        </p:spPr>
        <p:txBody>
          <a:bodyPr>
            <a:normAutofit fontScale="90000"/>
          </a:bodyPr>
          <a:lstStyle/>
          <a:p>
            <a:r>
              <a:rPr lang="hr-HR" dirty="0" err="1"/>
              <a:t>Signicifant</a:t>
            </a:r>
            <a:r>
              <a:rPr lang="hr-HR" dirty="0"/>
              <a:t> </a:t>
            </a:r>
            <a:r>
              <a:rPr lang="hr-HR" dirty="0" err="1">
                <a:solidFill>
                  <a:srgbClr val="9BBE35"/>
                </a:solidFill>
              </a:rPr>
              <a:t>gender</a:t>
            </a:r>
            <a:r>
              <a:rPr lang="hr-HR" dirty="0">
                <a:solidFill>
                  <a:srgbClr val="9BBE35"/>
                </a:solidFill>
              </a:rPr>
              <a:t> </a:t>
            </a:r>
            <a:r>
              <a:rPr lang="hr-HR" dirty="0" err="1">
                <a:solidFill>
                  <a:srgbClr val="9BBE35"/>
                </a:solidFill>
              </a:rPr>
              <a:t>gap</a:t>
            </a:r>
            <a:r>
              <a:rPr lang="hr-HR" dirty="0">
                <a:solidFill>
                  <a:srgbClr val="9BBE35"/>
                </a:solidFill>
              </a:rPr>
              <a:t> </a:t>
            </a:r>
            <a:r>
              <a:rPr lang="hr-HR" dirty="0" err="1"/>
              <a:t>in</a:t>
            </a:r>
            <a:r>
              <a:rPr lang="hr-HR" dirty="0"/>
              <a:t> </a:t>
            </a:r>
            <a:r>
              <a:rPr lang="hr-HR" dirty="0" err="1">
                <a:solidFill>
                  <a:srgbClr val="004F7C"/>
                </a:solidFill>
              </a:rPr>
              <a:t>employment</a:t>
            </a:r>
            <a:r>
              <a:rPr lang="hr-HR" dirty="0"/>
              <a:t>, </a:t>
            </a:r>
            <a:r>
              <a:rPr lang="hr-HR" dirty="0" err="1"/>
              <a:t>especially</a:t>
            </a:r>
            <a:r>
              <a:rPr lang="hr-HR" dirty="0"/>
              <a:t> </a:t>
            </a:r>
            <a:r>
              <a:rPr lang="hr-HR" dirty="0" err="1"/>
              <a:t>after</a:t>
            </a:r>
            <a:r>
              <a:rPr lang="hr-HR" dirty="0"/>
              <a:t> </a:t>
            </a:r>
            <a:r>
              <a:rPr lang="hr-HR" dirty="0">
                <a:solidFill>
                  <a:srgbClr val="9BBE35"/>
                </a:solidFill>
              </a:rPr>
              <a:t>age 45 </a:t>
            </a:r>
            <a:endParaRPr lang="en-US" dirty="0">
              <a:solidFill>
                <a:srgbClr val="9BBE35"/>
              </a:solidFill>
            </a:endParaRPr>
          </a:p>
        </p:txBody>
      </p:sp>
      <p:pic>
        <p:nvPicPr>
          <p:cNvPr id="7" name="Picture 6" descr="A close up of a device&#10;&#10;Description automatically generated">
            <a:extLst>
              <a:ext uri="{FF2B5EF4-FFF2-40B4-BE49-F238E27FC236}">
                <a16:creationId xmlns:a16="http://schemas.microsoft.com/office/drawing/2014/main" id="{CD941456-84C2-4B23-94C7-00E87FCE6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827" y="1468605"/>
            <a:ext cx="6380173" cy="3239861"/>
          </a:xfrm>
          <a:prstGeom prst="rect">
            <a:avLst/>
          </a:prstGeom>
        </p:spPr>
      </p:pic>
      <p:sp>
        <p:nvSpPr>
          <p:cNvPr id="8" name="Rectangle 7">
            <a:extLst>
              <a:ext uri="{FF2B5EF4-FFF2-40B4-BE49-F238E27FC236}">
                <a16:creationId xmlns:a16="http://schemas.microsoft.com/office/drawing/2014/main" id="{CF83E095-FFBC-4573-832B-D78AA3D6873B}"/>
              </a:ext>
            </a:extLst>
          </p:cNvPr>
          <p:cNvSpPr/>
          <p:nvPr/>
        </p:nvSpPr>
        <p:spPr>
          <a:xfrm>
            <a:off x="808653" y="4860973"/>
            <a:ext cx="5287348" cy="923330"/>
          </a:xfrm>
          <a:prstGeom prst="rect">
            <a:avLst/>
          </a:prstGeom>
        </p:spPr>
        <p:txBody>
          <a:bodyPr wrap="square">
            <a:spAutoFit/>
          </a:bodyPr>
          <a:lstStyle/>
          <a:p>
            <a:r>
              <a:rPr lang="en-US" sz="1800" dirty="0">
                <a:solidFill>
                  <a:srgbClr val="004F7C"/>
                </a:solidFill>
                <a:latin typeface="Roboto"/>
              </a:rPr>
              <a:t>Only 61</a:t>
            </a:r>
            <a:r>
              <a:rPr lang="hr-HR" sz="1800" dirty="0">
                <a:solidFill>
                  <a:srgbClr val="004F7C"/>
                </a:solidFill>
                <a:latin typeface="Roboto"/>
              </a:rPr>
              <a:t>% </a:t>
            </a:r>
            <a:r>
              <a:rPr lang="en-US" sz="1800" dirty="0">
                <a:solidFill>
                  <a:srgbClr val="004F7C"/>
                </a:solidFill>
                <a:latin typeface="Roboto"/>
              </a:rPr>
              <a:t>of active (ages 25–64 years) women are employed, as opposed to 71</a:t>
            </a:r>
            <a:r>
              <a:rPr lang="hr-HR" sz="1800" dirty="0">
                <a:solidFill>
                  <a:srgbClr val="004F7C"/>
                </a:solidFill>
                <a:latin typeface="Roboto"/>
              </a:rPr>
              <a:t>%</a:t>
            </a:r>
            <a:r>
              <a:rPr lang="en-US" sz="1800" dirty="0">
                <a:solidFill>
                  <a:srgbClr val="004F7C"/>
                </a:solidFill>
                <a:latin typeface="Roboto"/>
              </a:rPr>
              <a:t> of active men.</a:t>
            </a:r>
          </a:p>
        </p:txBody>
      </p:sp>
      <p:sp>
        <p:nvSpPr>
          <p:cNvPr id="9" name="Rectangle 8">
            <a:extLst>
              <a:ext uri="{FF2B5EF4-FFF2-40B4-BE49-F238E27FC236}">
                <a16:creationId xmlns:a16="http://schemas.microsoft.com/office/drawing/2014/main" id="{E031D486-8D17-4FB4-A25F-E24859197E7B}"/>
              </a:ext>
            </a:extLst>
          </p:cNvPr>
          <p:cNvSpPr/>
          <p:nvPr/>
        </p:nvSpPr>
        <p:spPr>
          <a:xfrm>
            <a:off x="6242180" y="4860973"/>
            <a:ext cx="5747657" cy="923330"/>
          </a:xfrm>
          <a:prstGeom prst="rect">
            <a:avLst/>
          </a:prstGeom>
        </p:spPr>
        <p:txBody>
          <a:bodyPr wrap="square">
            <a:spAutoFit/>
          </a:bodyPr>
          <a:lstStyle/>
          <a:p>
            <a:r>
              <a:rPr lang="hr-HR" sz="1800" dirty="0">
                <a:latin typeface="Roboto"/>
              </a:rPr>
              <a:t>In </a:t>
            </a:r>
            <a:r>
              <a:rPr lang="en-US" sz="1800" dirty="0">
                <a:latin typeface="Roboto"/>
              </a:rPr>
              <a:t>Croatia</a:t>
            </a:r>
            <a:r>
              <a:rPr lang="hr-HR" sz="1800" dirty="0">
                <a:latin typeface="Roboto"/>
              </a:rPr>
              <a:t>, </a:t>
            </a:r>
            <a:r>
              <a:rPr lang="hr-HR" sz="1800" dirty="0" err="1">
                <a:latin typeface="Roboto"/>
              </a:rPr>
              <a:t>after</a:t>
            </a:r>
            <a:r>
              <a:rPr lang="hr-HR" sz="1800" dirty="0">
                <a:latin typeface="Roboto"/>
              </a:rPr>
              <a:t> age 45 </a:t>
            </a:r>
            <a:r>
              <a:rPr lang="hr-HR" sz="1800" dirty="0" err="1">
                <a:latin typeface="Roboto"/>
              </a:rPr>
              <a:t>employment</a:t>
            </a:r>
            <a:r>
              <a:rPr lang="hr-HR" sz="1800" dirty="0">
                <a:latin typeface="Roboto"/>
              </a:rPr>
              <a:t> </a:t>
            </a:r>
            <a:r>
              <a:rPr lang="hr-HR" sz="1800" dirty="0" err="1">
                <a:latin typeface="Roboto"/>
              </a:rPr>
              <a:t>rates</a:t>
            </a:r>
            <a:r>
              <a:rPr lang="hr-HR" sz="1800" dirty="0">
                <a:latin typeface="Roboto"/>
              </a:rPr>
              <a:t> </a:t>
            </a:r>
            <a:r>
              <a:rPr lang="hr-HR" sz="1800" dirty="0" err="1">
                <a:latin typeface="Roboto"/>
              </a:rPr>
              <a:t>of</a:t>
            </a:r>
            <a:r>
              <a:rPr lang="hr-HR" sz="1800" dirty="0">
                <a:latin typeface="Roboto"/>
              </a:rPr>
              <a:t> </a:t>
            </a:r>
            <a:r>
              <a:rPr lang="hr-HR" sz="1800" dirty="0" err="1">
                <a:latin typeface="Roboto"/>
              </a:rPr>
              <a:t>women</a:t>
            </a:r>
            <a:r>
              <a:rPr lang="hr-HR" sz="1800" dirty="0">
                <a:latin typeface="Roboto"/>
              </a:rPr>
              <a:t> </a:t>
            </a:r>
            <a:r>
              <a:rPr lang="hr-HR" sz="1800" dirty="0" err="1">
                <a:latin typeface="Roboto"/>
              </a:rPr>
              <a:t>relative</a:t>
            </a:r>
            <a:r>
              <a:rPr lang="hr-HR" sz="1800" dirty="0">
                <a:latin typeface="Roboto"/>
              </a:rPr>
              <a:t> to </a:t>
            </a:r>
            <a:r>
              <a:rPr lang="hr-HR" sz="1800" dirty="0" err="1">
                <a:latin typeface="Roboto"/>
              </a:rPr>
              <a:t>men</a:t>
            </a:r>
            <a:r>
              <a:rPr lang="hr-HR" sz="1800" dirty="0">
                <a:latin typeface="Roboto"/>
              </a:rPr>
              <a:t> </a:t>
            </a:r>
            <a:r>
              <a:rPr lang="en-US" sz="1800" dirty="0">
                <a:latin typeface="Roboto"/>
              </a:rPr>
              <a:t>drop much faster than</a:t>
            </a:r>
            <a:r>
              <a:rPr lang="hr-HR" sz="1800" dirty="0">
                <a:latin typeface="Roboto"/>
              </a:rPr>
              <a:t> </a:t>
            </a:r>
            <a:r>
              <a:rPr lang="en-US" sz="1800" dirty="0">
                <a:latin typeface="Roboto"/>
              </a:rPr>
              <a:t>in the rest of the EU</a:t>
            </a:r>
            <a:r>
              <a:rPr lang="hr-HR" sz="1800" dirty="0">
                <a:latin typeface="Roboto"/>
              </a:rPr>
              <a:t>. </a:t>
            </a:r>
            <a:endParaRPr lang="en-US" sz="1800" dirty="0">
              <a:latin typeface="Roboto"/>
            </a:endParaRPr>
          </a:p>
        </p:txBody>
      </p:sp>
      <p:sp>
        <p:nvSpPr>
          <p:cNvPr id="10" name="Arrow: Up 9">
            <a:extLst>
              <a:ext uri="{FF2B5EF4-FFF2-40B4-BE49-F238E27FC236}">
                <a16:creationId xmlns:a16="http://schemas.microsoft.com/office/drawing/2014/main" id="{B97FF6EE-4E0B-4159-8DCE-94BD42982E3F}"/>
              </a:ext>
            </a:extLst>
          </p:cNvPr>
          <p:cNvSpPr/>
          <p:nvPr/>
        </p:nvSpPr>
        <p:spPr bwMode="auto">
          <a:xfrm>
            <a:off x="1784998" y="3937752"/>
            <a:ext cx="270588" cy="52322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effectLst/>
              <a:latin typeface="Trebuchet MS" pitchFamily="34" charset="0"/>
              <a:cs typeface="Times New Roman" pitchFamily="18" charset="0"/>
            </a:endParaRPr>
          </a:p>
        </p:txBody>
      </p:sp>
      <p:sp>
        <p:nvSpPr>
          <p:cNvPr id="11" name="Arrow: Up 10">
            <a:extLst>
              <a:ext uri="{FF2B5EF4-FFF2-40B4-BE49-F238E27FC236}">
                <a16:creationId xmlns:a16="http://schemas.microsoft.com/office/drawing/2014/main" id="{B812230F-8739-421A-99BF-1BAE87ECD9FD}"/>
              </a:ext>
            </a:extLst>
          </p:cNvPr>
          <p:cNvSpPr/>
          <p:nvPr/>
        </p:nvSpPr>
        <p:spPr bwMode="auto">
          <a:xfrm>
            <a:off x="9801808" y="3999890"/>
            <a:ext cx="270588" cy="52322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effectLst/>
              <a:latin typeface="Trebuchet MS" pitchFamily="34" charset="0"/>
              <a:cs typeface="Times New Roman" pitchFamily="18" charset="0"/>
            </a:endParaRPr>
          </a:p>
        </p:txBody>
      </p:sp>
    </p:spTree>
    <p:extLst>
      <p:ext uri="{BB962C8B-B14F-4D97-AF65-F5344CB8AC3E}">
        <p14:creationId xmlns:p14="http://schemas.microsoft.com/office/powerpoint/2010/main" val="113634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E69-5948-4050-9071-F49CB74F3CB0}"/>
              </a:ext>
            </a:extLst>
          </p:cNvPr>
          <p:cNvSpPr>
            <a:spLocks noGrp="1"/>
          </p:cNvSpPr>
          <p:nvPr>
            <p:ph type="title"/>
          </p:nvPr>
        </p:nvSpPr>
        <p:spPr>
          <a:xfrm>
            <a:off x="679938" y="504260"/>
            <a:ext cx="10793047" cy="53732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r>
              <a:rPr lang="hr-HR" dirty="0" err="1">
                <a:solidFill>
                  <a:srgbClr val="004F7C"/>
                </a:solidFill>
              </a:rPr>
              <a:t>Investment</a:t>
            </a:r>
            <a:r>
              <a:rPr lang="hr-HR" dirty="0">
                <a:solidFill>
                  <a:srgbClr val="004F7C"/>
                </a:solidFill>
              </a:rPr>
              <a:t> </a:t>
            </a:r>
            <a:r>
              <a:rPr lang="hr-HR" dirty="0" err="1">
                <a:solidFill>
                  <a:srgbClr val="004F7C"/>
                </a:solidFill>
              </a:rPr>
              <a:t>in</a:t>
            </a:r>
            <a:r>
              <a:rPr lang="hr-HR" dirty="0">
                <a:solidFill>
                  <a:srgbClr val="004F7C"/>
                </a:solidFill>
              </a:rPr>
              <a:t> </a:t>
            </a:r>
            <a:r>
              <a:rPr lang="hr-HR" dirty="0" err="1">
                <a:solidFill>
                  <a:schemeClr val="accent1"/>
                </a:solidFill>
              </a:rPr>
              <a:t>child</a:t>
            </a:r>
            <a:r>
              <a:rPr lang="hr-HR" dirty="0">
                <a:solidFill>
                  <a:schemeClr val="accent1"/>
                </a:solidFill>
              </a:rPr>
              <a:t> </a:t>
            </a:r>
            <a:r>
              <a:rPr lang="hr-HR" dirty="0" err="1">
                <a:solidFill>
                  <a:srgbClr val="004F7C"/>
                </a:solidFill>
              </a:rPr>
              <a:t>and</a:t>
            </a:r>
            <a:r>
              <a:rPr lang="hr-HR" dirty="0">
                <a:solidFill>
                  <a:schemeClr val="accent1"/>
                </a:solidFill>
              </a:rPr>
              <a:t> </a:t>
            </a:r>
            <a:r>
              <a:rPr lang="hr-HR" dirty="0" err="1">
                <a:solidFill>
                  <a:schemeClr val="accent1"/>
                </a:solidFill>
              </a:rPr>
              <a:t>elder</a:t>
            </a:r>
            <a:r>
              <a:rPr lang="hr-HR" dirty="0">
                <a:solidFill>
                  <a:schemeClr val="accent1"/>
                </a:solidFill>
              </a:rPr>
              <a:t> </a:t>
            </a:r>
            <a:r>
              <a:rPr lang="hr-HR" dirty="0">
                <a:solidFill>
                  <a:srgbClr val="9BBE35"/>
                </a:solidFill>
              </a:rPr>
              <a:t>care</a:t>
            </a:r>
            <a:r>
              <a:rPr lang="hr-HR" dirty="0">
                <a:solidFill>
                  <a:srgbClr val="004F7C"/>
                </a:solidFill>
              </a:rPr>
              <a:t> </a:t>
            </a:r>
            <a:r>
              <a:rPr lang="hr-HR" dirty="0" err="1">
                <a:solidFill>
                  <a:srgbClr val="004F7C"/>
                </a:solidFill>
              </a:rPr>
              <a:t>services</a:t>
            </a:r>
            <a:r>
              <a:rPr lang="hr-HR" dirty="0">
                <a:solidFill>
                  <a:srgbClr val="004F7C"/>
                </a:solidFill>
              </a:rPr>
              <a:t> </a:t>
            </a:r>
            <a:r>
              <a:rPr lang="hr-HR" dirty="0" err="1">
                <a:solidFill>
                  <a:srgbClr val="004F7C"/>
                </a:solidFill>
              </a:rPr>
              <a:t>is</a:t>
            </a:r>
            <a:r>
              <a:rPr lang="hr-HR" dirty="0">
                <a:solidFill>
                  <a:srgbClr val="004F7C"/>
                </a:solidFill>
              </a:rPr>
              <a:t> a must</a:t>
            </a:r>
            <a:endParaRPr lang="en-US" b="1" kern="1200" dirty="0">
              <a:solidFill>
                <a:srgbClr val="004F7C"/>
              </a:solidFill>
            </a:endParaRPr>
          </a:p>
        </p:txBody>
      </p:sp>
      <p:graphicFrame>
        <p:nvGraphicFramePr>
          <p:cNvPr id="5" name="Chart 4">
            <a:extLst>
              <a:ext uri="{FF2B5EF4-FFF2-40B4-BE49-F238E27FC236}">
                <a16:creationId xmlns:a16="http://schemas.microsoft.com/office/drawing/2014/main" id="{E706DA22-4E13-48C1-9B7A-251359623079}"/>
              </a:ext>
            </a:extLst>
          </p:cNvPr>
          <p:cNvGraphicFramePr/>
          <p:nvPr>
            <p:extLst>
              <p:ext uri="{D42A27DB-BD31-4B8C-83A1-F6EECF244321}">
                <p14:modId xmlns:p14="http://schemas.microsoft.com/office/powerpoint/2010/main" val="2390026884"/>
              </p:ext>
            </p:extLst>
          </p:nvPr>
        </p:nvGraphicFramePr>
        <p:xfrm>
          <a:off x="0" y="2046297"/>
          <a:ext cx="6038817" cy="398440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F92E06A-0489-42B3-9475-937E546BAEEE}"/>
              </a:ext>
            </a:extLst>
          </p:cNvPr>
          <p:cNvSpPr/>
          <p:nvPr/>
        </p:nvSpPr>
        <p:spPr>
          <a:xfrm>
            <a:off x="7169" y="1532573"/>
            <a:ext cx="6096000" cy="523220"/>
          </a:xfrm>
          <a:prstGeom prst="rect">
            <a:avLst/>
          </a:prstGeom>
        </p:spPr>
        <p:txBody>
          <a:bodyPr>
            <a:spAutoFit/>
          </a:bodyPr>
          <a:lstStyle/>
          <a:p>
            <a:pPr algn="ctr"/>
            <a:r>
              <a:rPr lang="en-US" sz="1400" dirty="0">
                <a:latin typeface="Trebuchet MS" charset="0"/>
                <a:ea typeface="Trebuchet MS" charset="0"/>
                <a:cs typeface="Trebuchet MS" charset="0"/>
              </a:rPr>
              <a:t>Inactive population aged 26-64 not seeking employment due to caring responsibilities, by gender, 2017</a:t>
            </a:r>
            <a:endParaRPr lang="en-US" sz="1400" i="1" dirty="0">
              <a:latin typeface="Trebuchet MS" charset="0"/>
              <a:ea typeface="Trebuchet MS" charset="0"/>
              <a:cs typeface="Trebuchet MS" charset="0"/>
            </a:endParaRPr>
          </a:p>
        </p:txBody>
      </p:sp>
      <p:sp>
        <p:nvSpPr>
          <p:cNvPr id="8" name="Content Placeholder 7">
            <a:extLst>
              <a:ext uri="{FF2B5EF4-FFF2-40B4-BE49-F238E27FC236}">
                <a16:creationId xmlns:a16="http://schemas.microsoft.com/office/drawing/2014/main" id="{110ED15C-11CA-4C8B-A73F-7DD024DD0E3A}"/>
              </a:ext>
            </a:extLst>
          </p:cNvPr>
          <p:cNvSpPr>
            <a:spLocks noGrp="1"/>
          </p:cNvSpPr>
          <p:nvPr>
            <p:ph sz="quarter" idx="10"/>
          </p:nvPr>
        </p:nvSpPr>
        <p:spPr>
          <a:xfrm>
            <a:off x="-64352" y="6030703"/>
            <a:ext cx="11967182" cy="323037"/>
          </a:xfrm>
          <a:prstGeom prst="rect">
            <a:avLst/>
          </a:prstGeom>
        </p:spPr>
        <p:txBody>
          <a:bodyPr wrap="square">
            <a:spAutoFit/>
          </a:bodyPr>
          <a:lstStyle/>
          <a:p>
            <a:pPr algn="ctr"/>
            <a:endParaRPr lang="en-US" i="1" dirty="0">
              <a:latin typeface="Trebuchet MS" charset="0"/>
              <a:ea typeface="Trebuchet MS" charset="0"/>
              <a:cs typeface="Trebuchet MS" charset="0"/>
            </a:endParaRPr>
          </a:p>
        </p:txBody>
      </p:sp>
      <p:graphicFrame>
        <p:nvGraphicFramePr>
          <p:cNvPr id="9" name="Chart 8">
            <a:extLst>
              <a:ext uri="{FF2B5EF4-FFF2-40B4-BE49-F238E27FC236}">
                <a16:creationId xmlns:a16="http://schemas.microsoft.com/office/drawing/2014/main" id="{DA2D87AE-5685-46DD-8059-844F16B17B5D}"/>
              </a:ext>
            </a:extLst>
          </p:cNvPr>
          <p:cNvGraphicFramePr/>
          <p:nvPr>
            <p:extLst>
              <p:ext uri="{D42A27DB-BD31-4B8C-83A1-F6EECF244321}">
                <p14:modId xmlns:p14="http://schemas.microsoft.com/office/powerpoint/2010/main" val="638105570"/>
              </p:ext>
            </p:extLst>
          </p:nvPr>
        </p:nvGraphicFramePr>
        <p:xfrm>
          <a:off x="6038817" y="2046297"/>
          <a:ext cx="6153183" cy="398440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5B1E3C8-8CCE-4729-8B84-77453F7FF357}"/>
              </a:ext>
            </a:extLst>
          </p:cNvPr>
          <p:cNvSpPr/>
          <p:nvPr/>
        </p:nvSpPr>
        <p:spPr>
          <a:xfrm>
            <a:off x="7087135" y="1532573"/>
            <a:ext cx="3801041" cy="307777"/>
          </a:xfrm>
          <a:prstGeom prst="rect">
            <a:avLst/>
          </a:prstGeom>
        </p:spPr>
        <p:txBody>
          <a:bodyPr wrap="none">
            <a:spAutoFit/>
          </a:bodyPr>
          <a:lstStyle/>
          <a:p>
            <a:r>
              <a:rPr lang="en-US" sz="1400" dirty="0"/>
              <a:t>Children in formal childcare, by age, 2017 </a:t>
            </a:r>
          </a:p>
        </p:txBody>
      </p:sp>
      <p:sp>
        <p:nvSpPr>
          <p:cNvPr id="6" name="Arrow: Up 5">
            <a:extLst>
              <a:ext uri="{FF2B5EF4-FFF2-40B4-BE49-F238E27FC236}">
                <a16:creationId xmlns:a16="http://schemas.microsoft.com/office/drawing/2014/main" id="{85C3CE7E-29E1-498B-A0DF-2321C6CB1C38}"/>
              </a:ext>
            </a:extLst>
          </p:cNvPr>
          <p:cNvSpPr/>
          <p:nvPr/>
        </p:nvSpPr>
        <p:spPr bwMode="auto">
          <a:xfrm>
            <a:off x="3321698" y="5325427"/>
            <a:ext cx="270588" cy="523220"/>
          </a:xfrm>
          <a:prstGeom prst="up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effectLst/>
              <a:latin typeface="Trebuchet MS" pitchFamily="34" charset="0"/>
              <a:cs typeface="Times New Roman" pitchFamily="18" charset="0"/>
            </a:endParaRPr>
          </a:p>
        </p:txBody>
      </p:sp>
    </p:spTree>
    <p:extLst>
      <p:ext uri="{BB962C8B-B14F-4D97-AF65-F5344CB8AC3E}">
        <p14:creationId xmlns:p14="http://schemas.microsoft.com/office/powerpoint/2010/main" val="46377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E69-5948-4050-9071-F49CB74F3CB0}"/>
              </a:ext>
            </a:extLst>
          </p:cNvPr>
          <p:cNvSpPr>
            <a:spLocks noGrp="1"/>
          </p:cNvSpPr>
          <p:nvPr>
            <p:ph type="title"/>
          </p:nvPr>
        </p:nvSpPr>
        <p:spPr>
          <a:xfrm>
            <a:off x="351927" y="301627"/>
            <a:ext cx="11282705" cy="75670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fontScale="90000"/>
          </a:bodyPr>
          <a:lstStyle/>
          <a:p>
            <a:pPr algn="ctr"/>
            <a:r>
              <a:rPr lang="hr-HR" sz="2800" b="1" kern="1200" dirty="0">
                <a:solidFill>
                  <a:schemeClr val="accent1"/>
                </a:solidFill>
              </a:rPr>
              <a:t>POVERTY OF</a:t>
            </a:r>
            <a:r>
              <a:rPr lang="en-US" sz="2800" b="1" kern="1200" dirty="0">
                <a:solidFill>
                  <a:schemeClr val="accent1"/>
                </a:solidFill>
              </a:rPr>
              <a:t> Women </a:t>
            </a:r>
            <a:r>
              <a:rPr lang="hr-HR" sz="2800" b="1" kern="1200" dirty="0"/>
              <a:t>IS</a:t>
            </a:r>
            <a:r>
              <a:rPr lang="en-US" sz="2800" b="1" kern="1200" dirty="0"/>
              <a:t> </a:t>
            </a:r>
            <a:r>
              <a:rPr lang="hr-HR" sz="2800" b="1" kern="1200" dirty="0"/>
              <a:t>STRONGLY DETERMINED</a:t>
            </a:r>
            <a:r>
              <a:rPr lang="en-US" sz="2800" b="1" kern="1200" dirty="0"/>
              <a:t> by </a:t>
            </a:r>
            <a:r>
              <a:rPr lang="hr-HR" sz="2800" b="1" kern="1200" dirty="0">
                <a:solidFill>
                  <a:srgbClr val="9BBE35"/>
                </a:solidFill>
              </a:rPr>
              <a:t>LOCATION</a:t>
            </a:r>
            <a:r>
              <a:rPr lang="en-US" sz="2800" b="1" kern="1200" dirty="0"/>
              <a:t> And </a:t>
            </a:r>
            <a:r>
              <a:rPr lang="hr-HR" sz="2800" b="1" kern="1200" dirty="0">
                <a:solidFill>
                  <a:schemeClr val="accent1"/>
                </a:solidFill>
              </a:rPr>
              <a:t>AGE</a:t>
            </a:r>
            <a:endParaRPr lang="en-US" sz="2800" b="1" kern="1200" dirty="0">
              <a:solidFill>
                <a:schemeClr val="accent1"/>
              </a:solidFill>
            </a:endParaRPr>
          </a:p>
        </p:txBody>
      </p:sp>
      <p:pic>
        <p:nvPicPr>
          <p:cNvPr id="4" name="Picture 3" descr="A picture containing text, map&#10;&#10;Description automatically generated">
            <a:extLst>
              <a:ext uri="{FF2B5EF4-FFF2-40B4-BE49-F238E27FC236}">
                <a16:creationId xmlns:a16="http://schemas.microsoft.com/office/drawing/2014/main" id="{BA0F79AB-0D5A-4935-B9E5-F78140D58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95" y="1444885"/>
            <a:ext cx="5104621" cy="4378194"/>
          </a:xfrm>
          <a:prstGeom prst="rect">
            <a:avLst/>
          </a:prstGeom>
        </p:spPr>
      </p:pic>
      <p:sp>
        <p:nvSpPr>
          <p:cNvPr id="8" name="Rectangle 7">
            <a:extLst>
              <a:ext uri="{FF2B5EF4-FFF2-40B4-BE49-F238E27FC236}">
                <a16:creationId xmlns:a16="http://schemas.microsoft.com/office/drawing/2014/main" id="{D379188D-32DD-42FB-8E45-90AD1A259832}"/>
              </a:ext>
            </a:extLst>
          </p:cNvPr>
          <p:cNvSpPr/>
          <p:nvPr/>
        </p:nvSpPr>
        <p:spPr>
          <a:xfrm>
            <a:off x="5993279" y="5841454"/>
            <a:ext cx="6096000" cy="584775"/>
          </a:xfrm>
          <a:prstGeom prst="rect">
            <a:avLst/>
          </a:prstGeom>
        </p:spPr>
        <p:txBody>
          <a:bodyPr>
            <a:spAutoFit/>
          </a:bodyPr>
          <a:lstStyle/>
          <a:p>
            <a:r>
              <a:rPr lang="en-US" dirty="0">
                <a:latin typeface="Roboto"/>
                <a:ea typeface="Calibri" panose="020F0502020204030204" pitchFamily="34" charset="0"/>
                <a:cs typeface="Times New Roman" panose="02020603050405020304" pitchFamily="18" charset="0"/>
              </a:rPr>
              <a:t>The at-risk-of-poverty rate for those over 65 is 29.5</a:t>
            </a:r>
            <a:r>
              <a:rPr lang="hr-HR" dirty="0">
                <a:latin typeface="Roboto"/>
                <a:ea typeface="Calibri" panose="020F0502020204030204" pitchFamily="34" charset="0"/>
                <a:cs typeface="Times New Roman" panose="02020603050405020304" pitchFamily="18" charset="0"/>
              </a:rPr>
              <a:t>%</a:t>
            </a:r>
            <a:r>
              <a:rPr lang="en-US" dirty="0">
                <a:latin typeface="Roboto"/>
                <a:ea typeface="Calibri" panose="020F0502020204030204" pitchFamily="34" charset="0"/>
                <a:cs typeface="Times New Roman" panose="02020603050405020304" pitchFamily="18" charset="0"/>
              </a:rPr>
              <a:t> </a:t>
            </a:r>
            <a:br>
              <a:rPr lang="hr-HR" dirty="0">
                <a:latin typeface="Roboto"/>
                <a:ea typeface="Calibri" panose="020F0502020204030204" pitchFamily="34" charset="0"/>
                <a:cs typeface="Times New Roman" panose="02020603050405020304" pitchFamily="18" charset="0"/>
              </a:rPr>
            </a:br>
            <a:r>
              <a:rPr lang="en-US" dirty="0">
                <a:latin typeface="Roboto"/>
                <a:ea typeface="Calibri" panose="020F0502020204030204" pitchFamily="34" charset="0"/>
                <a:cs typeface="Times New Roman" panose="02020603050405020304" pitchFamily="18" charset="0"/>
              </a:rPr>
              <a:t>for women</a:t>
            </a:r>
            <a:r>
              <a:rPr lang="hr-HR" dirty="0">
                <a:latin typeface="Roboto"/>
                <a:ea typeface="Calibri" panose="020F0502020204030204" pitchFamily="34" charset="0"/>
                <a:cs typeface="Times New Roman" panose="02020603050405020304" pitchFamily="18" charset="0"/>
              </a:rPr>
              <a:t>,</a:t>
            </a:r>
            <a:r>
              <a:rPr lang="en-US" dirty="0">
                <a:latin typeface="Roboto"/>
                <a:ea typeface="Calibri" panose="020F0502020204030204" pitchFamily="34" charset="0"/>
                <a:cs typeface="Times New Roman" panose="02020603050405020304" pitchFamily="18" charset="0"/>
              </a:rPr>
              <a:t> </a:t>
            </a:r>
            <a:r>
              <a:rPr lang="hr-HR" dirty="0" err="1">
                <a:latin typeface="Roboto"/>
                <a:ea typeface="Calibri" panose="020F0502020204030204" pitchFamily="34" charset="0"/>
                <a:cs typeface="Times New Roman" panose="02020603050405020304" pitchFamily="18" charset="0"/>
              </a:rPr>
              <a:t>and</a:t>
            </a:r>
            <a:r>
              <a:rPr lang="hr-HR" dirty="0">
                <a:latin typeface="Roboto"/>
                <a:ea typeface="Calibri" panose="020F0502020204030204" pitchFamily="34" charset="0"/>
                <a:cs typeface="Times New Roman" panose="02020603050405020304" pitchFamily="18" charset="0"/>
              </a:rPr>
              <a:t> </a:t>
            </a:r>
            <a:r>
              <a:rPr lang="en-US" dirty="0">
                <a:latin typeface="Roboto"/>
                <a:ea typeface="Calibri" panose="020F0502020204030204" pitchFamily="34" charset="0"/>
                <a:cs typeface="Times New Roman" panose="02020603050405020304" pitchFamily="18" charset="0"/>
              </a:rPr>
              <a:t>21.9</a:t>
            </a:r>
            <a:r>
              <a:rPr lang="hr-HR" dirty="0">
                <a:latin typeface="Roboto"/>
                <a:ea typeface="Calibri" panose="020F0502020204030204" pitchFamily="34" charset="0"/>
                <a:cs typeface="Times New Roman" panose="02020603050405020304" pitchFamily="18" charset="0"/>
              </a:rPr>
              <a:t>% </a:t>
            </a:r>
            <a:r>
              <a:rPr lang="en-US" dirty="0">
                <a:latin typeface="Roboto"/>
                <a:ea typeface="Calibri" panose="020F0502020204030204" pitchFamily="34" charset="0"/>
                <a:cs typeface="Times New Roman" panose="02020603050405020304" pitchFamily="18" charset="0"/>
              </a:rPr>
              <a:t>for men. </a:t>
            </a:r>
            <a:endParaRPr lang="en-US" dirty="0">
              <a:latin typeface="Roboto"/>
            </a:endParaRPr>
          </a:p>
        </p:txBody>
      </p:sp>
      <p:pic>
        <p:nvPicPr>
          <p:cNvPr id="10" name="Picture 9" descr="A screenshot of a cell phone&#10;&#10;Description automatically generated">
            <a:extLst>
              <a:ext uri="{FF2B5EF4-FFF2-40B4-BE49-F238E27FC236}">
                <a16:creationId xmlns:a16="http://schemas.microsoft.com/office/drawing/2014/main" id="{BA9865B3-83F1-43BD-AA1F-72B9A99F3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278" y="1444885"/>
            <a:ext cx="5429817" cy="4182597"/>
          </a:xfrm>
          <a:prstGeom prst="rect">
            <a:avLst/>
          </a:prstGeom>
        </p:spPr>
      </p:pic>
      <p:sp>
        <p:nvSpPr>
          <p:cNvPr id="11" name="Rectangle 10">
            <a:extLst>
              <a:ext uri="{FF2B5EF4-FFF2-40B4-BE49-F238E27FC236}">
                <a16:creationId xmlns:a16="http://schemas.microsoft.com/office/drawing/2014/main" id="{59B60391-5B61-4AAE-9EF1-DE0975274B49}"/>
              </a:ext>
            </a:extLst>
          </p:cNvPr>
          <p:cNvSpPr/>
          <p:nvPr/>
        </p:nvSpPr>
        <p:spPr>
          <a:xfrm>
            <a:off x="351927" y="5841454"/>
            <a:ext cx="6096000" cy="830997"/>
          </a:xfrm>
          <a:prstGeom prst="rect">
            <a:avLst/>
          </a:prstGeom>
        </p:spPr>
        <p:txBody>
          <a:bodyPr>
            <a:spAutoFit/>
          </a:bodyPr>
          <a:lstStyle/>
          <a:p>
            <a:r>
              <a:rPr lang="en-US" dirty="0">
                <a:latin typeface="Roboto"/>
                <a:ea typeface="Calibri" panose="020F0502020204030204" pitchFamily="34" charset="0"/>
              </a:rPr>
              <a:t>Rural areas remain far behind urban areas in terms of poverty, employment, education, access to services, </a:t>
            </a:r>
            <a:br>
              <a:rPr lang="hr-HR" dirty="0">
                <a:latin typeface="Roboto"/>
                <a:ea typeface="Calibri" panose="020F0502020204030204" pitchFamily="34" charset="0"/>
              </a:rPr>
            </a:br>
            <a:r>
              <a:rPr lang="en-US" dirty="0">
                <a:latin typeface="Roboto"/>
                <a:ea typeface="Calibri" panose="020F0502020204030204" pitchFamily="34" charset="0"/>
              </a:rPr>
              <a:t>child and elder care.</a:t>
            </a:r>
            <a:endParaRPr lang="en-US" dirty="0">
              <a:latin typeface="Roboto"/>
            </a:endParaRPr>
          </a:p>
        </p:txBody>
      </p:sp>
    </p:spTree>
    <p:extLst>
      <p:ext uri="{BB962C8B-B14F-4D97-AF65-F5344CB8AC3E}">
        <p14:creationId xmlns:p14="http://schemas.microsoft.com/office/powerpoint/2010/main" val="424116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E69-5948-4050-9071-F49CB74F3CB0}"/>
              </a:ext>
            </a:extLst>
          </p:cNvPr>
          <p:cNvSpPr>
            <a:spLocks noGrp="1"/>
          </p:cNvSpPr>
          <p:nvPr>
            <p:ph type="title"/>
          </p:nvPr>
        </p:nvSpPr>
        <p:spPr>
          <a:xfrm>
            <a:off x="226881" y="379782"/>
            <a:ext cx="11282705" cy="54081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p>
            <a:r>
              <a:rPr lang="hr-HR" sz="2200" dirty="0" err="1"/>
              <a:t>Women</a:t>
            </a:r>
            <a:r>
              <a:rPr lang="hr-HR" sz="2200" dirty="0"/>
              <a:t> </a:t>
            </a:r>
            <a:r>
              <a:rPr lang="en-US" sz="2200" dirty="0">
                <a:solidFill>
                  <a:schemeClr val="accent1"/>
                </a:solidFill>
              </a:rPr>
              <a:t>entrepreneurship</a:t>
            </a:r>
            <a:r>
              <a:rPr lang="hr-HR" sz="2200" dirty="0">
                <a:solidFill>
                  <a:schemeClr val="accent1"/>
                </a:solidFill>
              </a:rPr>
              <a:t> </a:t>
            </a:r>
            <a:r>
              <a:rPr lang="hr-HR" sz="2200" dirty="0" err="1">
                <a:solidFill>
                  <a:srgbClr val="004F7C"/>
                </a:solidFill>
              </a:rPr>
              <a:t>is</a:t>
            </a:r>
            <a:r>
              <a:rPr lang="hr-HR" sz="2200" dirty="0">
                <a:solidFill>
                  <a:srgbClr val="004F7C"/>
                </a:solidFill>
              </a:rPr>
              <a:t> </a:t>
            </a:r>
            <a:r>
              <a:rPr lang="hr-HR" sz="2200" dirty="0" err="1">
                <a:solidFill>
                  <a:srgbClr val="004F7C"/>
                </a:solidFill>
              </a:rPr>
              <a:t>often</a:t>
            </a:r>
            <a:r>
              <a:rPr lang="hr-HR" sz="2200" dirty="0">
                <a:solidFill>
                  <a:srgbClr val="004F7C"/>
                </a:solidFill>
              </a:rPr>
              <a:t> a </a:t>
            </a:r>
            <a:r>
              <a:rPr lang="hr-HR" sz="2200" dirty="0" err="1">
                <a:solidFill>
                  <a:srgbClr val="004F7C"/>
                </a:solidFill>
              </a:rPr>
              <a:t>matter</a:t>
            </a:r>
            <a:r>
              <a:rPr lang="hr-HR" sz="2200" dirty="0">
                <a:solidFill>
                  <a:srgbClr val="004F7C"/>
                </a:solidFill>
              </a:rPr>
              <a:t> </a:t>
            </a:r>
            <a:r>
              <a:rPr lang="hr-HR" sz="2200" dirty="0" err="1">
                <a:solidFill>
                  <a:srgbClr val="004F7C"/>
                </a:solidFill>
              </a:rPr>
              <a:t>of</a:t>
            </a:r>
            <a:r>
              <a:rPr lang="hr-HR" sz="2200" dirty="0">
                <a:solidFill>
                  <a:srgbClr val="004F7C"/>
                </a:solidFill>
              </a:rPr>
              <a:t> </a:t>
            </a:r>
            <a:r>
              <a:rPr lang="hr-HR" sz="2200" dirty="0" err="1">
                <a:solidFill>
                  <a:srgbClr val="004F7C"/>
                </a:solidFill>
              </a:rPr>
              <a:t>necessity</a:t>
            </a:r>
            <a:endParaRPr lang="en-US" sz="2200" kern="1200" dirty="0">
              <a:solidFill>
                <a:srgbClr val="004F7C"/>
              </a:solidFill>
            </a:endParaRPr>
          </a:p>
        </p:txBody>
      </p:sp>
      <p:pic>
        <p:nvPicPr>
          <p:cNvPr id="4" name="Picture 3">
            <a:extLst>
              <a:ext uri="{FF2B5EF4-FFF2-40B4-BE49-F238E27FC236}">
                <a16:creationId xmlns:a16="http://schemas.microsoft.com/office/drawing/2014/main" id="{C6B3C371-F38E-457A-8697-BA1FF1F042F7}"/>
              </a:ext>
            </a:extLst>
          </p:cNvPr>
          <p:cNvPicPr>
            <a:picLocks noChangeAspect="1"/>
          </p:cNvPicPr>
          <p:nvPr/>
        </p:nvPicPr>
        <p:blipFill>
          <a:blip r:embed="rId3"/>
          <a:stretch>
            <a:fillRect/>
          </a:stretch>
        </p:blipFill>
        <p:spPr>
          <a:xfrm>
            <a:off x="1645440" y="1653931"/>
            <a:ext cx="4548009" cy="3280174"/>
          </a:xfrm>
          <a:prstGeom prst="rect">
            <a:avLst/>
          </a:prstGeom>
        </p:spPr>
      </p:pic>
      <p:pic>
        <p:nvPicPr>
          <p:cNvPr id="5" name="Picture 4">
            <a:extLst>
              <a:ext uri="{FF2B5EF4-FFF2-40B4-BE49-F238E27FC236}">
                <a16:creationId xmlns:a16="http://schemas.microsoft.com/office/drawing/2014/main" id="{F5506F72-94D9-458B-B770-74AA882FE793}"/>
              </a:ext>
            </a:extLst>
          </p:cNvPr>
          <p:cNvPicPr>
            <a:picLocks noChangeAspect="1"/>
          </p:cNvPicPr>
          <p:nvPr/>
        </p:nvPicPr>
        <p:blipFill>
          <a:blip r:embed="rId4"/>
          <a:stretch>
            <a:fillRect/>
          </a:stretch>
        </p:blipFill>
        <p:spPr>
          <a:xfrm>
            <a:off x="0" y="1653931"/>
            <a:ext cx="1817119" cy="2090370"/>
          </a:xfrm>
          <a:prstGeom prst="rect">
            <a:avLst/>
          </a:prstGeom>
        </p:spPr>
      </p:pic>
      <p:pic>
        <p:nvPicPr>
          <p:cNvPr id="6" name="Picture 5">
            <a:extLst>
              <a:ext uri="{FF2B5EF4-FFF2-40B4-BE49-F238E27FC236}">
                <a16:creationId xmlns:a16="http://schemas.microsoft.com/office/drawing/2014/main" id="{36B28FA8-FA8D-4868-B3D4-7DBF1843A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97" y="1273433"/>
            <a:ext cx="5400675" cy="4591050"/>
          </a:xfrm>
          <a:prstGeom prst="rect">
            <a:avLst/>
          </a:prstGeom>
        </p:spPr>
      </p:pic>
      <p:sp>
        <p:nvSpPr>
          <p:cNvPr id="7" name="Rectangle 6">
            <a:extLst>
              <a:ext uri="{FF2B5EF4-FFF2-40B4-BE49-F238E27FC236}">
                <a16:creationId xmlns:a16="http://schemas.microsoft.com/office/drawing/2014/main" id="{D7AB3E7B-2F45-4A81-9939-57C8A6B63C0B}"/>
              </a:ext>
            </a:extLst>
          </p:cNvPr>
          <p:cNvSpPr/>
          <p:nvPr/>
        </p:nvSpPr>
        <p:spPr>
          <a:xfrm>
            <a:off x="908559" y="4941153"/>
            <a:ext cx="5741384" cy="923330"/>
          </a:xfrm>
          <a:prstGeom prst="rect">
            <a:avLst/>
          </a:prstGeom>
        </p:spPr>
        <p:txBody>
          <a:bodyPr wrap="square">
            <a:spAutoFit/>
          </a:bodyPr>
          <a:lstStyle/>
          <a:p>
            <a:r>
              <a:rPr lang="hr-HR" sz="1800" dirty="0">
                <a:solidFill>
                  <a:srgbClr val="004F7C"/>
                </a:solidFill>
                <a:latin typeface="Roboto"/>
              </a:rPr>
              <a:t>In Croatia, </a:t>
            </a:r>
            <a:r>
              <a:rPr lang="en-US" sz="1800" dirty="0">
                <a:solidFill>
                  <a:srgbClr val="004F7C"/>
                </a:solidFill>
                <a:latin typeface="Roboto"/>
              </a:rPr>
              <a:t>more than half (51.5%) </a:t>
            </a:r>
            <a:r>
              <a:rPr lang="hr-HR" sz="1800" dirty="0" err="1">
                <a:solidFill>
                  <a:srgbClr val="004F7C"/>
                </a:solidFill>
                <a:latin typeface="Roboto"/>
              </a:rPr>
              <a:t>of</a:t>
            </a:r>
            <a:r>
              <a:rPr lang="hr-HR" sz="1800" dirty="0">
                <a:solidFill>
                  <a:srgbClr val="004F7C"/>
                </a:solidFill>
                <a:latin typeface="Roboto"/>
              </a:rPr>
              <a:t> </a:t>
            </a:r>
            <a:r>
              <a:rPr lang="en-US" sz="1800" dirty="0">
                <a:solidFill>
                  <a:srgbClr val="004F7C"/>
                </a:solidFill>
                <a:latin typeface="Roboto"/>
              </a:rPr>
              <a:t>senior entrepreneurs</a:t>
            </a:r>
            <a:r>
              <a:rPr lang="hr-HR" sz="1800" dirty="0">
                <a:solidFill>
                  <a:srgbClr val="004F7C"/>
                </a:solidFill>
                <a:latin typeface="Roboto"/>
              </a:rPr>
              <a:t> </a:t>
            </a:r>
            <a:r>
              <a:rPr lang="hr-HR" sz="1800" dirty="0" err="1">
                <a:solidFill>
                  <a:srgbClr val="004F7C"/>
                </a:solidFill>
                <a:latin typeface="Roboto"/>
              </a:rPr>
              <a:t>choose</a:t>
            </a:r>
            <a:r>
              <a:rPr lang="hr-HR" sz="1800" dirty="0">
                <a:solidFill>
                  <a:srgbClr val="004F7C"/>
                </a:solidFill>
                <a:latin typeface="Roboto"/>
              </a:rPr>
              <a:t> </a:t>
            </a:r>
            <a:r>
              <a:rPr lang="hr-HR" sz="1800" dirty="0" err="1">
                <a:solidFill>
                  <a:srgbClr val="004F7C"/>
                </a:solidFill>
                <a:latin typeface="Roboto"/>
              </a:rPr>
              <a:t>entrepreneurship</a:t>
            </a:r>
            <a:r>
              <a:rPr lang="hr-HR" sz="1800" dirty="0">
                <a:solidFill>
                  <a:srgbClr val="004F7C"/>
                </a:solidFill>
                <a:latin typeface="Roboto"/>
              </a:rPr>
              <a:t> </a:t>
            </a:r>
            <a:r>
              <a:rPr lang="en-US" sz="1800" dirty="0">
                <a:solidFill>
                  <a:srgbClr val="004F7C"/>
                </a:solidFill>
                <a:latin typeface="Roboto"/>
              </a:rPr>
              <a:t>out</a:t>
            </a:r>
            <a:r>
              <a:rPr lang="hr-HR" sz="1800" dirty="0">
                <a:solidFill>
                  <a:srgbClr val="004F7C"/>
                </a:solidFill>
                <a:latin typeface="Roboto"/>
              </a:rPr>
              <a:t> </a:t>
            </a:r>
            <a:r>
              <a:rPr lang="en-US" sz="1800" dirty="0">
                <a:solidFill>
                  <a:srgbClr val="004F7C"/>
                </a:solidFill>
                <a:latin typeface="Roboto"/>
              </a:rPr>
              <a:t>of necessity (as compared to 21% in the EU).</a:t>
            </a:r>
          </a:p>
        </p:txBody>
      </p:sp>
    </p:spTree>
    <p:extLst>
      <p:ext uri="{BB962C8B-B14F-4D97-AF65-F5344CB8AC3E}">
        <p14:creationId xmlns:p14="http://schemas.microsoft.com/office/powerpoint/2010/main" val="385516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D4BC0-38E1-4E9F-B3E7-8056B024E597}"/>
              </a:ext>
            </a:extLst>
          </p:cNvPr>
          <p:cNvSpPr>
            <a:spLocks noGrp="1"/>
          </p:cNvSpPr>
          <p:nvPr>
            <p:ph sz="quarter" idx="10"/>
          </p:nvPr>
        </p:nvSpPr>
        <p:spPr>
          <a:xfrm>
            <a:off x="611455" y="1187729"/>
            <a:ext cx="4118501" cy="637708"/>
          </a:xfrm>
        </p:spPr>
        <p:txBody>
          <a:bodyPr anchor="t">
            <a:normAutofit fontScale="77500" lnSpcReduction="20000"/>
          </a:bodyPr>
          <a:lstStyle/>
          <a:p>
            <a:pPr marL="285750" indent="-285750">
              <a:buFontTx/>
              <a:buChar char="-"/>
            </a:pPr>
            <a:r>
              <a:rPr lang="en-US" sz="1400" b="1" dirty="0">
                <a:solidFill>
                  <a:schemeClr val="accent2"/>
                </a:solidFill>
              </a:rPr>
              <a:t>Children aged between 4 years and the (country-specific) starting age of compulsory education who participate in early childhood education, by EU Member State (%)</a:t>
            </a:r>
          </a:p>
        </p:txBody>
      </p:sp>
      <p:sp>
        <p:nvSpPr>
          <p:cNvPr id="2" name="Title 1">
            <a:extLst>
              <a:ext uri="{FF2B5EF4-FFF2-40B4-BE49-F238E27FC236}">
                <a16:creationId xmlns:a16="http://schemas.microsoft.com/office/drawing/2014/main" id="{E8EF3E69-5948-4050-9071-F49CB74F3CB0}"/>
              </a:ext>
            </a:extLst>
          </p:cNvPr>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rmAutofit fontScale="90000"/>
          </a:bodyPr>
          <a:lstStyle/>
          <a:p>
            <a:pPr algn="ctr"/>
            <a:r>
              <a:rPr lang="en-US" kern="1200" dirty="0">
                <a:solidFill>
                  <a:schemeClr val="accent1"/>
                </a:solidFill>
              </a:rPr>
              <a:t>Difficulties </a:t>
            </a:r>
            <a:r>
              <a:rPr lang="en-US" kern="1200" dirty="0"/>
              <a:t>in Skills Acquirement for Girls from Disadvantaged Backgrounds Start Early and </a:t>
            </a:r>
            <a:r>
              <a:rPr lang="en-US" kern="1200" dirty="0">
                <a:solidFill>
                  <a:schemeClr val="accent1"/>
                </a:solidFill>
              </a:rPr>
              <a:t>Increase over the Lifecycle</a:t>
            </a:r>
            <a:endParaRPr lang="en-US" b="1" kern="1200" dirty="0">
              <a:solidFill>
                <a:schemeClr val="accent1"/>
              </a:solidFill>
            </a:endParaRPr>
          </a:p>
        </p:txBody>
      </p:sp>
      <p:pic>
        <p:nvPicPr>
          <p:cNvPr id="4" name="Picture 3">
            <a:extLst>
              <a:ext uri="{FF2B5EF4-FFF2-40B4-BE49-F238E27FC236}">
                <a16:creationId xmlns:a16="http://schemas.microsoft.com/office/drawing/2014/main" id="{55DBB0E4-7AA1-4A16-BC80-22D3C0DE616D}"/>
              </a:ext>
            </a:extLst>
          </p:cNvPr>
          <p:cNvPicPr>
            <a:picLocks noChangeAspect="1"/>
          </p:cNvPicPr>
          <p:nvPr/>
        </p:nvPicPr>
        <p:blipFill>
          <a:blip r:embed="rId3"/>
          <a:stretch>
            <a:fillRect/>
          </a:stretch>
        </p:blipFill>
        <p:spPr>
          <a:xfrm>
            <a:off x="206704" y="1711569"/>
            <a:ext cx="4928004" cy="4392246"/>
          </a:xfrm>
          <a:prstGeom prst="rect">
            <a:avLst/>
          </a:prstGeom>
        </p:spPr>
      </p:pic>
      <p:pic>
        <p:nvPicPr>
          <p:cNvPr id="6" name="Picture 5">
            <a:extLst>
              <a:ext uri="{FF2B5EF4-FFF2-40B4-BE49-F238E27FC236}">
                <a16:creationId xmlns:a16="http://schemas.microsoft.com/office/drawing/2014/main" id="{56F771F8-4D34-4673-A968-32CC6B86F398}"/>
              </a:ext>
            </a:extLst>
          </p:cNvPr>
          <p:cNvPicPr>
            <a:picLocks noChangeAspect="1"/>
          </p:cNvPicPr>
          <p:nvPr/>
        </p:nvPicPr>
        <p:blipFill>
          <a:blip r:embed="rId4"/>
          <a:stretch>
            <a:fillRect/>
          </a:stretch>
        </p:blipFill>
        <p:spPr>
          <a:xfrm>
            <a:off x="5539459" y="1258172"/>
            <a:ext cx="6267732" cy="5173890"/>
          </a:xfrm>
          <a:prstGeom prst="rect">
            <a:avLst/>
          </a:prstGeom>
        </p:spPr>
      </p:pic>
      <p:pic>
        <p:nvPicPr>
          <p:cNvPr id="8" name="Picture 7">
            <a:extLst>
              <a:ext uri="{FF2B5EF4-FFF2-40B4-BE49-F238E27FC236}">
                <a16:creationId xmlns:a16="http://schemas.microsoft.com/office/drawing/2014/main" id="{6ADCE2EE-D94A-4CC0-87C0-EC7B626C5F27}"/>
              </a:ext>
            </a:extLst>
          </p:cNvPr>
          <p:cNvPicPr>
            <a:picLocks noChangeAspect="1"/>
          </p:cNvPicPr>
          <p:nvPr/>
        </p:nvPicPr>
        <p:blipFill>
          <a:blip r:embed="rId5"/>
          <a:stretch>
            <a:fillRect/>
          </a:stretch>
        </p:blipFill>
        <p:spPr>
          <a:xfrm rot="5400000">
            <a:off x="8663354" y="3646671"/>
            <a:ext cx="3524736" cy="1530229"/>
          </a:xfrm>
          <a:prstGeom prst="rect">
            <a:avLst/>
          </a:prstGeom>
          <a:ln>
            <a:noFill/>
          </a:ln>
        </p:spPr>
      </p:pic>
    </p:spTree>
    <p:extLst>
      <p:ext uri="{BB962C8B-B14F-4D97-AF65-F5344CB8AC3E}">
        <p14:creationId xmlns:p14="http://schemas.microsoft.com/office/powerpoint/2010/main" val="1649053966"/>
      </p:ext>
    </p:extLst>
  </p:cSld>
  <p:clrMapOvr>
    <a:masterClrMapping/>
  </p:clrMapOvr>
</p:sld>
</file>

<file path=ppt/theme/theme1.xml><?xml version="1.0" encoding="utf-8"?>
<a:theme xmlns:a="http://schemas.openxmlformats.org/drawingml/2006/main" name="WBG-Any_Logo">
  <a:themeElements>
    <a:clrScheme name="Custom 30">
      <a:dk1>
        <a:srgbClr val="044C7A"/>
      </a:dk1>
      <a:lt1>
        <a:srgbClr val="FFFFFF"/>
      </a:lt1>
      <a:dk2>
        <a:srgbClr val="000615"/>
      </a:dk2>
      <a:lt2>
        <a:srgbClr val="69C2EF"/>
      </a:lt2>
      <a:accent1>
        <a:srgbClr val="ACD23C"/>
      </a:accent1>
      <a:accent2>
        <a:srgbClr val="004F7C"/>
      </a:accent2>
      <a:accent3>
        <a:srgbClr val="999999"/>
      </a:accent3>
      <a:accent4>
        <a:srgbClr val="6DC0F0"/>
      </a:accent4>
      <a:accent5>
        <a:srgbClr val="A7D135"/>
      </a:accent5>
      <a:accent6>
        <a:srgbClr val="5E5E5E"/>
      </a:accent6>
      <a:hlink>
        <a:srgbClr val="00AB51"/>
      </a:hlink>
      <a:folHlink>
        <a:srgbClr val="6EC0F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a:bodyPr spcFirstLastPara="0" vert="horz" wrap="square" lIns="72009" tIns="24003" rIns="24003" bIns="24003" numCol="1" spcCol="1270" anchor="ctr" anchorCtr="0">
        <a:noAutofit/>
      </a:bodyPr>
      <a:lstStyle>
        <a:defPPr marL="0" indent="0" algn="ctr" defTabSz="800100">
          <a:lnSpc>
            <a:spcPct val="90000"/>
          </a:lnSpc>
          <a:spcBef>
            <a:spcPct val="0"/>
          </a:spcBef>
          <a:spcAft>
            <a:spcPct val="35000"/>
          </a:spcAft>
          <a:buNone/>
          <a:defRPr sz="1800" kern="1200" dirty="0"/>
        </a:defPPr>
      </a:lstStyle>
      <a:style>
        <a:lnRef idx="0">
          <a:scrgbClr r="0" g="0" b="0"/>
        </a:lnRef>
        <a:fillRef idx="0">
          <a:scrgbClr r="0" g="0" b="0"/>
        </a:fillRef>
        <a:effectRef idx="0">
          <a:scrgbClr r="0" g="0" b="0"/>
        </a:effectRef>
        <a:fontRef idx="minor">
          <a:schemeClr val="lt1"/>
        </a:fontRef>
      </a: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Croatia CGA">
      <a:dk1>
        <a:srgbClr val="002345"/>
      </a:dk1>
      <a:lt1>
        <a:srgbClr val="FFFFFF"/>
      </a:lt1>
      <a:dk2>
        <a:srgbClr val="0A2C51"/>
      </a:dk2>
      <a:lt2>
        <a:srgbClr val="087AAD"/>
      </a:lt2>
      <a:accent1>
        <a:srgbClr val="000000"/>
      </a:accent1>
      <a:accent2>
        <a:srgbClr val="F2AD1E"/>
      </a:accent2>
      <a:accent3>
        <a:srgbClr val="C8E12E"/>
      </a:accent3>
      <a:accent4>
        <a:srgbClr val="12BCBC"/>
      </a:accent4>
      <a:accent5>
        <a:srgbClr val="73BD46"/>
      </a:accent5>
      <a:accent6>
        <a:srgbClr val="F2AD1E"/>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BG-Any_Logo">
  <a:themeElements>
    <a:clrScheme name="Custom 30">
      <a:dk1>
        <a:srgbClr val="044C7A"/>
      </a:dk1>
      <a:lt1>
        <a:srgbClr val="FFFFFF"/>
      </a:lt1>
      <a:dk2>
        <a:srgbClr val="000615"/>
      </a:dk2>
      <a:lt2>
        <a:srgbClr val="69C2EF"/>
      </a:lt2>
      <a:accent1>
        <a:srgbClr val="ACD23C"/>
      </a:accent1>
      <a:accent2>
        <a:srgbClr val="004F7C"/>
      </a:accent2>
      <a:accent3>
        <a:srgbClr val="999999"/>
      </a:accent3>
      <a:accent4>
        <a:srgbClr val="6DC0F0"/>
      </a:accent4>
      <a:accent5>
        <a:srgbClr val="A7D135"/>
      </a:accent5>
      <a:accent6>
        <a:srgbClr val="5E5E5E"/>
      </a:accent6>
      <a:hlink>
        <a:srgbClr val="00AB51"/>
      </a:hlink>
      <a:folHlink>
        <a:srgbClr val="6EC0F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13B939515A8348863D59D79CA39267" ma:contentTypeVersion="13" ma:contentTypeDescription="Create a new document." ma:contentTypeScope="" ma:versionID="4bea3f5daf9e61dd80772729ae4735ff">
  <xsd:schema xmlns:xsd="http://www.w3.org/2001/XMLSchema" xmlns:xs="http://www.w3.org/2001/XMLSchema" xmlns:p="http://schemas.microsoft.com/office/2006/metadata/properties" xmlns:ns3="24143f93-cd68-4bbf-abca-782bad0f7f42" xmlns:ns4="3046f5e9-6b23-439d-8a90-ab497fb516e7" targetNamespace="http://schemas.microsoft.com/office/2006/metadata/properties" ma:root="true" ma:fieldsID="2dc9489038f96da96c17f8d3b1e324b9" ns3:_="" ns4:_="">
    <xsd:import namespace="24143f93-cd68-4bbf-abca-782bad0f7f42"/>
    <xsd:import namespace="3046f5e9-6b23-439d-8a90-ab497fb516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43f93-cd68-4bbf-abca-782bad0f7f4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46f5e9-6b23-439d-8a90-ab497fb516e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CB401-B39F-405A-9CE4-CDD58B352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43f93-cd68-4bbf-abca-782bad0f7f42"/>
    <ds:schemaRef ds:uri="3046f5e9-6b23-439d-8a90-ab497fb516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BEC51E-058E-4E41-9429-E8AED43F93F2}">
  <ds:schemaRefs>
    <ds:schemaRef ds:uri="http://schemas.microsoft.com/sharepoint/v3/contenttype/forms"/>
  </ds:schemaRefs>
</ds:datastoreItem>
</file>

<file path=customXml/itemProps3.xml><?xml version="1.0" encoding="utf-8"?>
<ds:datastoreItem xmlns:ds="http://schemas.openxmlformats.org/officeDocument/2006/customXml" ds:itemID="{C09E453C-6E07-43CF-8FFF-F989B5DFCD0C}">
  <ds:schemaRef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3046f5e9-6b23-439d-8a90-ab497fb516e7"/>
    <ds:schemaRef ds:uri="24143f93-cd68-4bbf-abca-782bad0f7f4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WBG-Any_Logo</Template>
  <TotalTime>5027</TotalTime>
  <Words>900</Words>
  <Application>Microsoft Office PowerPoint</Application>
  <PresentationFormat>Widescreen</PresentationFormat>
  <Paragraphs>58</Paragraphs>
  <Slides>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Andes ExtraLight</vt:lpstr>
      <vt:lpstr>Arial</vt:lpstr>
      <vt:lpstr>Arial Bold</vt:lpstr>
      <vt:lpstr>Calibri</vt:lpstr>
      <vt:lpstr>Roboto</vt:lpstr>
      <vt:lpstr>Trebuchet MS</vt:lpstr>
      <vt:lpstr>Wingdings</vt:lpstr>
      <vt:lpstr>WBG-Any_Logo</vt:lpstr>
      <vt:lpstr>Full Page Interior</vt:lpstr>
      <vt:lpstr>1_WBG-Any_Logo</vt:lpstr>
      <vt:lpstr>PowerPoint Presentation</vt:lpstr>
      <vt:lpstr>Signicifant gender gap in employment, especially after age 45 </vt:lpstr>
      <vt:lpstr>Investment in child and elder care services is a must</vt:lpstr>
      <vt:lpstr>POVERTY OF Women IS STRONGLY DETERMINED by LOCATION And AGE</vt:lpstr>
      <vt:lpstr>Women entrepreneurship is often a matter of necessity</vt:lpstr>
      <vt:lpstr>Difficulties in Skills Acquirement for Girls from Disadvantaged Backgrounds Start Early and Increase over the Lifecycle</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Gender Equality in EAST ASIA AND pacific</dc:title>
  <dc:creator>Valerie Morrica</dc:creator>
  <cp:lastModifiedBy>Suncica Plestina</cp:lastModifiedBy>
  <cp:revision>701</cp:revision>
  <cp:lastPrinted>2019-10-23T07:43:26Z</cp:lastPrinted>
  <dcterms:created xsi:type="dcterms:W3CDTF">2017-03-01T05:49:36Z</dcterms:created>
  <dcterms:modified xsi:type="dcterms:W3CDTF">2020-01-30T11:08:51Z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0x0101008713B939515A8348863D59D79CA39267</vt:lpwstr>
  </property>
</Properties>
</file>